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98" r:id="rId3"/>
    <p:sldId id="299" r:id="rId4"/>
    <p:sldId id="303" r:id="rId5"/>
    <p:sldId id="304" r:id="rId6"/>
    <p:sldId id="305" r:id="rId7"/>
    <p:sldId id="306" r:id="rId8"/>
    <p:sldId id="300" r:id="rId9"/>
    <p:sldId id="307" r:id="rId10"/>
    <p:sldId id="308" r:id="rId11"/>
    <p:sldId id="310" r:id="rId12"/>
    <p:sldId id="301" r:id="rId13"/>
    <p:sldId id="311" r:id="rId14"/>
    <p:sldId id="312" r:id="rId15"/>
    <p:sldId id="313" r:id="rId16"/>
    <p:sldId id="302" r:id="rId17"/>
    <p:sldId id="316" r:id="rId18"/>
    <p:sldId id="318" r:id="rId19"/>
    <p:sldId id="317" r:id="rId20"/>
    <p:sldId id="319" r:id="rId21"/>
    <p:sldId id="297" r:id="rId22"/>
  </p:sldIdLst>
  <p:sldSz cx="12192000" cy="6858000"/>
  <p:notesSz cx="6858000" cy="9144000"/>
  <p:embeddedFontLst>
    <p:embeddedFont>
      <p:font typeface="思源黑体 CN Bold" panose="02010600030101010101" charset="-122"/>
      <p:bold r:id="rId24"/>
    </p:embeddedFont>
    <p:embeddedFont>
      <p:font typeface="思源黑体 CN Normal" panose="02010600030101010101" charset="-122"/>
      <p:regular r:id="rId25"/>
    </p:embeddedFont>
    <p:embeddedFont>
      <p:font typeface="思源黑体 CN Regular" panose="02010600030101010101" charset="-122"/>
      <p:regular r:id="rId26"/>
    </p:embeddedFont>
    <p:embeddedFont>
      <p:font typeface="字魂105号-简雅黑" panose="02010600030101010101" charset="-122"/>
      <p:regular r:id="rId27"/>
    </p:embeddedFont>
    <p:embeddedFont>
      <p:font typeface="Century Gothic" panose="020B0502020202020204" pitchFamily="34" charset="0"/>
      <p:regular r:id="rId28"/>
      <p:bold r:id="rId29"/>
      <p:italic r:id="rId30"/>
      <p:boldItalic r:id="rId31"/>
    </p:embeddedFon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思源黑体 Bold" panose="020B0800000000000000"/>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5ACBF0"/>
          </p15:clr>
        </p15:guide>
        <p15:guide id="2" pos="3840" userDrawn="1">
          <p15:clr>
            <a:srgbClr val="5ACBF0"/>
          </p15:clr>
        </p15:guide>
        <p15:guide id="3" pos="496" userDrawn="1">
          <p15:clr>
            <a:srgbClr val="5ACBF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g" initials="b" lastIdx="2" clrIdx="0">
    <p:extLst>
      <p:ext uri="{19B8F6BF-5375-455C-9EA6-DF929625EA0E}">
        <p15:presenceInfo xmlns:p15="http://schemas.microsoft.com/office/powerpoint/2012/main" userId="b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9E9"/>
    <a:srgbClr val="CDF2FF"/>
    <a:srgbClr val="B0D3F6"/>
    <a:srgbClr val="ECECEC"/>
    <a:srgbClr val="EEEEE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9" autoAdjust="0"/>
    <p:restoredTop sz="94660"/>
  </p:normalViewPr>
  <p:slideViewPr>
    <p:cSldViewPr snapToGrid="0" showGuides="1">
      <p:cViewPr varScale="1">
        <p:scale>
          <a:sx n="114" d="100"/>
          <a:sy n="114" d="100"/>
        </p:scale>
        <p:origin x="432" y="114"/>
      </p:cViewPr>
      <p:guideLst>
        <p:guide orient="horz" pos="2183"/>
        <p:guide pos="3840"/>
        <p:guide pos="4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7375B-645A-4B83-93EC-8A3A766EDBB5}" type="datetimeFigureOut">
              <a:rPr lang="zh-CN" altLang="en-US" smtClean="0"/>
              <a:t>2021/6/20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F8934-6CED-46F5-B7D3-6CA103631274}" type="slidenum">
              <a:rPr lang="zh-CN" altLang="en-US" smtClean="0"/>
              <a:t>‹#›</a:t>
            </a:fld>
            <a:endParaRPr lang="zh-CN" altLang="en-US"/>
          </a:p>
        </p:txBody>
      </p:sp>
    </p:spTree>
    <p:extLst>
      <p:ext uri="{BB962C8B-B14F-4D97-AF65-F5344CB8AC3E}">
        <p14:creationId xmlns:p14="http://schemas.microsoft.com/office/powerpoint/2010/main" val="137809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31F81-BA05-4D9F-989B-53DFD02D59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8A300C4-B498-442F-B1C6-197FDEA2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3A3BE2-8086-4E35-8247-F3B09E42656B}"/>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FE7C54C2-2220-4FDD-96AF-9F2C86CF40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66BEA1-0B68-49F4-8126-59565AC634F0}"/>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97503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A318F-0DBF-45E0-90D5-136565C553E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E66812-0B9A-4A58-9468-3979E993C3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22063B-907C-413F-A4CE-E212B78089F6}"/>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046F4393-2C42-42FA-9D36-F7E9965D27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7D32D-23B5-4784-9609-51F0849B60A8}"/>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145058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6E22797-C0B6-4915-BE78-CC80781265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7F8D00-25E2-40C5-AA11-F5279C1C5B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408FE1-BE88-465D-9061-F051E05ED773}"/>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BBAC08D0-E6F2-4C52-8BB3-CABA848BFE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822A45-3FF8-497B-AD7A-C0DF0AABA32C}"/>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108630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E2D9A-4D63-4D13-A938-865B890BAE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15C652-FB6D-4495-99FD-2CF2020CD8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C848E5-5D6E-4B21-AFBD-952EF8C2FF61}"/>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ACEE4833-B907-4159-A907-3691E9E393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2C599-96CF-4E8C-A960-9EB4F44675E7}"/>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4201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E2D6A-7332-4D52-8A5F-66620CAFDB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43D52C-39BC-47AE-94CD-82CF9F243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A1D092A-098E-4DFD-A138-477181FF0B8C}"/>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76A43998-55BA-47E6-AB26-6413B71991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0C8F9A-AAE2-40E4-9C2C-D3BE50463BC6}"/>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169867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C815C-4CE7-4F66-A70D-4753DBFFBD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2951DC-6215-49AA-8B6B-B829990ED4C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49AB4A-4D4A-45A9-A091-70A5986759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3F77B3-E445-439B-B723-4B707188606B}"/>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6" name="页脚占位符 5">
            <a:extLst>
              <a:ext uri="{FF2B5EF4-FFF2-40B4-BE49-F238E27FC236}">
                <a16:creationId xmlns:a16="http://schemas.microsoft.com/office/drawing/2014/main" id="{E1B086ED-AEEF-43C3-8BC0-9EF627F3AE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7B25D9-9CEC-4C27-A193-6CF1EE9B6C12}"/>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4046152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DB74B-24B7-445E-8B3F-4E4D74C577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27FBAD-0D46-4C08-A221-09125D7EA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CD9D70-8FFD-4392-BF95-9293BCB5AA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06D686-42CE-4877-80D0-B4686DE44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B477F6-2BE7-4B9E-B669-E29E1B86B4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FFFC983-EFEE-46CC-850B-01EDAAB605A0}"/>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8" name="页脚占位符 7">
            <a:extLst>
              <a:ext uri="{FF2B5EF4-FFF2-40B4-BE49-F238E27FC236}">
                <a16:creationId xmlns:a16="http://schemas.microsoft.com/office/drawing/2014/main" id="{123B2FA5-AF66-4B87-837F-F3DF17CD07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88DD6F-BE62-4CC5-AEB3-3D0D52CA8272}"/>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43632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852F3-25C1-4ADC-8A86-BFE3D27D81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F848D5A-7F32-4011-B8FC-971B46E41BC8}"/>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4" name="页脚占位符 3">
            <a:extLst>
              <a:ext uri="{FF2B5EF4-FFF2-40B4-BE49-F238E27FC236}">
                <a16:creationId xmlns:a16="http://schemas.microsoft.com/office/drawing/2014/main" id="{70842A71-7C0B-4400-8D31-D229FCADD3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2718B7-ABF8-4E0C-AA99-94641EA41637}"/>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1194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F73DF8-7CCC-4698-9827-C6AF8134B0D0}"/>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3" name="页脚占位符 2">
            <a:extLst>
              <a:ext uri="{FF2B5EF4-FFF2-40B4-BE49-F238E27FC236}">
                <a16:creationId xmlns:a16="http://schemas.microsoft.com/office/drawing/2014/main" id="{A652457A-EA83-4AD5-B047-AAFE3B7983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39BB5E-FD23-40A8-B01B-61890AA49B9D}"/>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288324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21B09-306A-4124-8DC0-3227907A15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8ABA44-D5EC-49FE-9B83-C953435D8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19A97F0-CB04-4B7F-9B57-4533A9708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107A36-2157-4995-8B3D-4748C8C972B1}"/>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6" name="页脚占位符 5">
            <a:extLst>
              <a:ext uri="{FF2B5EF4-FFF2-40B4-BE49-F238E27FC236}">
                <a16:creationId xmlns:a16="http://schemas.microsoft.com/office/drawing/2014/main" id="{17BFA846-AA4D-4977-A954-A271B57CD7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B3FF89-200A-4DDF-B0BC-A57076407C48}"/>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78127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6B33F-F7AC-453B-BEB1-6A8CF22FF7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E8E558-CE0D-4D89-AA9D-4AB1629AD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4FECB9-4A72-4D16-AEA7-BC7E1842C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61F43C-7AF4-4330-B3B2-F016011E60EE}"/>
              </a:ext>
            </a:extLst>
          </p:cNvPr>
          <p:cNvSpPr>
            <a:spLocks noGrp="1"/>
          </p:cNvSpPr>
          <p:nvPr>
            <p:ph type="dt" sz="half" idx="10"/>
          </p:nvPr>
        </p:nvSpPr>
        <p:spPr/>
        <p:txBody>
          <a:bodyPr/>
          <a:lstStyle/>
          <a:p>
            <a:fld id="{583E8761-A14E-4E6E-B19C-D0ABAA7747FF}" type="datetimeFigureOut">
              <a:rPr lang="zh-CN" altLang="en-US" smtClean="0"/>
              <a:t>2021/6/20</a:t>
            </a:fld>
            <a:endParaRPr lang="zh-CN" altLang="en-US"/>
          </a:p>
        </p:txBody>
      </p:sp>
      <p:sp>
        <p:nvSpPr>
          <p:cNvPr id="6" name="页脚占位符 5">
            <a:extLst>
              <a:ext uri="{FF2B5EF4-FFF2-40B4-BE49-F238E27FC236}">
                <a16:creationId xmlns:a16="http://schemas.microsoft.com/office/drawing/2014/main" id="{847311BE-13A1-47A3-99B1-008534967B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F945F3-B6AF-4A0C-9B18-ABA257A92BF1}"/>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5208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0D0E65-3A2E-4AA5-91F0-0304C02C84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BA7F7A-4A94-45E3-B544-11D818100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DC294F-BDDF-4EEE-8C8C-646191F1C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E8761-A14E-4E6E-B19C-D0ABAA7747FF}" type="datetimeFigureOut">
              <a:rPr lang="zh-CN" altLang="en-US" smtClean="0"/>
              <a:t>2021/6/20</a:t>
            </a:fld>
            <a:endParaRPr lang="zh-CN" altLang="en-US"/>
          </a:p>
        </p:txBody>
      </p:sp>
      <p:sp>
        <p:nvSpPr>
          <p:cNvPr id="5" name="页脚占位符 4">
            <a:extLst>
              <a:ext uri="{FF2B5EF4-FFF2-40B4-BE49-F238E27FC236}">
                <a16:creationId xmlns:a16="http://schemas.microsoft.com/office/drawing/2014/main" id="{EA4A6414-4759-48C2-AB98-5DF25A49E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D1D8F7A-B643-4CD8-BFB7-45FB062CA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214178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61C58125-63B1-4F99-9840-1C7663CBDF87}"/>
              </a:ext>
            </a:extLst>
          </p:cNvPr>
          <p:cNvSpPr/>
          <p:nvPr/>
        </p:nvSpPr>
        <p:spPr>
          <a:xfrm rot="2700000">
            <a:off x="8910513"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2700000">
            <a:off x="9465486"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2700000">
            <a:off x="-10238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3A8B886F-9C36-437C-9881-2701809A8725}"/>
              </a:ext>
            </a:extLst>
          </p:cNvPr>
          <p:cNvSpPr txBox="1"/>
          <p:nvPr/>
        </p:nvSpPr>
        <p:spPr>
          <a:xfrm>
            <a:off x="612914" y="2436481"/>
            <a:ext cx="7946886" cy="1246495"/>
          </a:xfrm>
          <a:prstGeom prst="rect">
            <a:avLst/>
          </a:prstGeom>
          <a:noFill/>
        </p:spPr>
        <p:txBody>
          <a:bodyPr wrap="square" rtlCol="0">
            <a:spAutoFit/>
          </a:bodyPr>
          <a:lstStyle/>
          <a:p>
            <a:pPr algn="just"/>
            <a:r>
              <a:rPr lang="en-US" altLang="zh-CN" sz="75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web</a:t>
            </a:r>
            <a:r>
              <a:rPr lang="zh-CN" altLang="en-US" sz="75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a:t>
            </a:r>
          </a:p>
        </p:txBody>
      </p:sp>
      <p:sp>
        <p:nvSpPr>
          <p:cNvPr id="24" name="矩形: 圆角 23">
            <a:extLst>
              <a:ext uri="{FF2B5EF4-FFF2-40B4-BE49-F238E27FC236}">
                <a16:creationId xmlns:a16="http://schemas.microsoft.com/office/drawing/2014/main" id="{24BC54FA-F7F7-482F-971C-125808425ED5}"/>
              </a:ext>
            </a:extLst>
          </p:cNvPr>
          <p:cNvSpPr/>
          <p:nvPr/>
        </p:nvSpPr>
        <p:spPr>
          <a:xfrm rot="2700000">
            <a:off x="-552450" y="-76200"/>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2700000">
            <a:off x="7581900" y="3263899"/>
            <a:ext cx="2032000" cy="2032000"/>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2700000">
            <a:off x="10309763" y="-670815"/>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2700000" flipH="1">
            <a:off x="3476443" y="980966"/>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2700000" flipH="1">
            <a:off x="8153377"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36" name="组合 35">
            <a:extLst>
              <a:ext uri="{FF2B5EF4-FFF2-40B4-BE49-F238E27FC236}">
                <a16:creationId xmlns:a16="http://schemas.microsoft.com/office/drawing/2014/main" id="{809316DB-A682-41F7-BF1B-59145B6B79C5}"/>
              </a:ext>
            </a:extLst>
          </p:cNvPr>
          <p:cNvGrpSpPr/>
          <p:nvPr/>
        </p:nvGrpSpPr>
        <p:grpSpPr>
          <a:xfrm>
            <a:off x="712644" y="2025813"/>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err="1">
                  <a:solidFill>
                    <a:schemeClr val="bg1">
                      <a:lumMod val="75000"/>
                    </a:schemeClr>
                  </a:solidFill>
                  <a:latin typeface="思源黑体 CN Regular" panose="020B0500000000000000" pitchFamily="34" charset="-122"/>
                  <a:ea typeface="思源黑体 CN Regular" panose="020B0500000000000000" pitchFamily="34" charset="-122"/>
                </a:rPr>
                <a:t>TAlKING</a:t>
              </a: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 ABOUT WEB</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898EC826-C14D-425E-9CD0-E9217F24E172}"/>
              </a:ext>
            </a:extLst>
          </p:cNvPr>
          <p:cNvSpPr txBox="1"/>
          <p:nvPr/>
        </p:nvSpPr>
        <p:spPr>
          <a:xfrm>
            <a:off x="790144" y="4250163"/>
            <a:ext cx="3777094"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
        <p:nvSpPr>
          <p:cNvPr id="38" name="文本框 37">
            <a:extLst>
              <a:ext uri="{FF2B5EF4-FFF2-40B4-BE49-F238E27FC236}">
                <a16:creationId xmlns:a16="http://schemas.microsoft.com/office/drawing/2014/main" id="{2670F2F7-8C08-4D25-8872-1E0B115ADA22}"/>
              </a:ext>
            </a:extLst>
          </p:cNvPr>
          <p:cNvSpPr txBox="1"/>
          <p:nvPr/>
        </p:nvSpPr>
        <p:spPr>
          <a:xfrm>
            <a:off x="790143" y="3774227"/>
            <a:ext cx="4166417" cy="307777"/>
          </a:xfrm>
          <a:prstGeom prst="rect">
            <a:avLst/>
          </a:prstGeom>
          <a:noFill/>
        </p:spPr>
        <p:txBody>
          <a:bodyPr wrap="square" lIns="0" tIns="0" rIns="0" bIns="0" rtlCol="0">
            <a:spAutoFit/>
          </a:bodyPr>
          <a:lstStyle/>
          <a:p>
            <a:pPr hangingPunct="0"/>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互联网</a:t>
            </a:r>
            <a:r>
              <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网站建设</a:t>
            </a:r>
            <a:r>
              <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/web</a:t>
            </a:r>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前端</a:t>
            </a:r>
            <a:endPar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2700000" flipH="1">
            <a:off x="7159914" y="1637228"/>
            <a:ext cx="230818" cy="230818"/>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2700000" flipH="1">
            <a:off x="7264058"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2700000" flipH="1">
            <a:off x="101267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43" name="组合 42">
            <a:extLst>
              <a:ext uri="{FF2B5EF4-FFF2-40B4-BE49-F238E27FC236}">
                <a16:creationId xmlns:a16="http://schemas.microsoft.com/office/drawing/2014/main" id="{A4F8FD8C-2FBA-4A22-A431-B2C0440C1189}"/>
              </a:ext>
            </a:extLst>
          </p:cNvPr>
          <p:cNvGrpSpPr/>
          <p:nvPr/>
        </p:nvGrpSpPr>
        <p:grpSpPr>
          <a:xfrm>
            <a:off x="783431" y="5558490"/>
            <a:ext cx="2039542" cy="401905"/>
            <a:chOff x="783431" y="5644215"/>
            <a:chExt cx="2039542"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a:off x="783431" y="5644215"/>
              <a:ext cx="2039542" cy="401905"/>
              <a:chOff x="1444334" y="3643965"/>
              <a:chExt cx="2039542"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444334" y="3643965"/>
                <a:ext cx="2039542"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a:off x="967897" y="5724517"/>
              <a:ext cx="1419603" cy="246221"/>
            </a:xfrm>
            <a:prstGeom prst="rect">
              <a:avLst/>
            </a:prstGeom>
            <a:noFill/>
          </p:spPr>
          <p:txBody>
            <a:bodyPr wrap="square" lIns="0" tIns="0" rIns="0" bIns="0" rtlCol="0">
              <a:spAutoFit/>
            </a:bodyPr>
            <a:lstStyle/>
            <a:p>
              <a:pPr algn="ctr" hangingPunct="0"/>
              <a:r>
                <a:rPr lang="zh-CN" altLang="en-US"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主讲：梁自强</a:t>
              </a:r>
              <a:endPar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endParaRPr>
            </a:p>
          </p:txBody>
        </p:sp>
      </p:grpSp>
      <p:grpSp>
        <p:nvGrpSpPr>
          <p:cNvPr id="44" name="组合 43">
            <a:extLst>
              <a:ext uri="{FF2B5EF4-FFF2-40B4-BE49-F238E27FC236}">
                <a16:creationId xmlns:a16="http://schemas.microsoft.com/office/drawing/2014/main" id="{AA3C19CA-9255-4444-B4E0-8510903B9106}"/>
              </a:ext>
            </a:extLst>
          </p:cNvPr>
          <p:cNvGrpSpPr/>
          <p:nvPr/>
        </p:nvGrpSpPr>
        <p:grpSpPr>
          <a:xfrm>
            <a:off x="8079905" y="3646713"/>
            <a:ext cx="1035990" cy="1266373"/>
            <a:chOff x="8891226" y="960439"/>
            <a:chExt cx="457141" cy="558800"/>
          </a:xfrm>
          <a:solidFill>
            <a:schemeClr val="bg1"/>
          </a:solidFill>
        </p:grpSpPr>
        <p:sp>
          <p:nvSpPr>
            <p:cNvPr id="45" name="Freeform 204">
              <a:extLst>
                <a:ext uri="{FF2B5EF4-FFF2-40B4-BE49-F238E27FC236}">
                  <a16:creationId xmlns:a16="http://schemas.microsoft.com/office/drawing/2014/main" id="{AC21C48B-3BC4-4C90-B307-A2F85874D5DE}"/>
                </a:ext>
              </a:extLst>
            </p:cNvPr>
            <p:cNvSpPr>
              <a:spLocks/>
            </p:cNvSpPr>
            <p:nvPr/>
          </p:nvSpPr>
          <p:spPr bwMode="auto">
            <a:xfrm>
              <a:off x="9013446" y="1222377"/>
              <a:ext cx="265078" cy="166688"/>
            </a:xfrm>
            <a:custGeom>
              <a:avLst/>
              <a:gdLst>
                <a:gd name="T0" fmla="*/ 45 w 91"/>
                <a:gd name="T1" fmla="*/ 0 h 57"/>
                <a:gd name="T2" fmla="*/ 0 w 91"/>
                <a:gd name="T3" fmla="*/ 31 h 57"/>
                <a:gd name="T4" fmla="*/ 45 w 91"/>
                <a:gd name="T5" fmla="*/ 30 h 57"/>
                <a:gd name="T6" fmla="*/ 45 w 91"/>
                <a:gd name="T7" fmla="*/ 30 h 57"/>
                <a:gd name="T8" fmla="*/ 46 w 91"/>
                <a:gd name="T9" fmla="*/ 30 h 57"/>
                <a:gd name="T10" fmla="*/ 46 w 91"/>
                <a:gd name="T11" fmla="*/ 31 h 57"/>
                <a:gd name="T12" fmla="*/ 47 w 91"/>
                <a:gd name="T13" fmla="*/ 31 h 57"/>
                <a:gd name="T14" fmla="*/ 48 w 91"/>
                <a:gd name="T15" fmla="*/ 31 h 57"/>
                <a:gd name="T16" fmla="*/ 78 w 91"/>
                <a:gd name="T17" fmla="*/ 57 h 57"/>
                <a:gd name="T18" fmla="*/ 91 w 91"/>
                <a:gd name="T19" fmla="*/ 34 h 57"/>
                <a:gd name="T20" fmla="*/ 45 w 9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57">
                  <a:moveTo>
                    <a:pt x="45" y="0"/>
                  </a:moveTo>
                  <a:cubicBezTo>
                    <a:pt x="21" y="0"/>
                    <a:pt x="2" y="14"/>
                    <a:pt x="0" y="31"/>
                  </a:cubicBezTo>
                  <a:cubicBezTo>
                    <a:pt x="45" y="30"/>
                    <a:pt x="45" y="30"/>
                    <a:pt x="45" y="30"/>
                  </a:cubicBezTo>
                  <a:cubicBezTo>
                    <a:pt x="45" y="30"/>
                    <a:pt x="45" y="30"/>
                    <a:pt x="45" y="30"/>
                  </a:cubicBezTo>
                  <a:cubicBezTo>
                    <a:pt x="45" y="30"/>
                    <a:pt x="46" y="30"/>
                    <a:pt x="46" y="30"/>
                  </a:cubicBezTo>
                  <a:cubicBezTo>
                    <a:pt x="46" y="30"/>
                    <a:pt x="46" y="31"/>
                    <a:pt x="46" y="31"/>
                  </a:cubicBezTo>
                  <a:cubicBezTo>
                    <a:pt x="47" y="31"/>
                    <a:pt x="47" y="31"/>
                    <a:pt x="47" y="31"/>
                  </a:cubicBezTo>
                  <a:cubicBezTo>
                    <a:pt x="47" y="31"/>
                    <a:pt x="48" y="31"/>
                    <a:pt x="48" y="31"/>
                  </a:cubicBezTo>
                  <a:cubicBezTo>
                    <a:pt x="78" y="57"/>
                    <a:pt x="78" y="57"/>
                    <a:pt x="78" y="57"/>
                  </a:cubicBezTo>
                  <a:cubicBezTo>
                    <a:pt x="86" y="51"/>
                    <a:pt x="91" y="43"/>
                    <a:pt x="91" y="34"/>
                  </a:cubicBezTo>
                  <a:cubicBezTo>
                    <a:pt x="91" y="16"/>
                    <a:pt x="70" y="0"/>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06">
              <a:extLst>
                <a:ext uri="{FF2B5EF4-FFF2-40B4-BE49-F238E27FC236}">
                  <a16:creationId xmlns:a16="http://schemas.microsoft.com/office/drawing/2014/main" id="{69F6D1D9-DCB5-4DBB-8C88-628A6232B61B}"/>
                </a:ext>
              </a:extLst>
            </p:cNvPr>
            <p:cNvSpPr>
              <a:spLocks/>
            </p:cNvSpPr>
            <p:nvPr/>
          </p:nvSpPr>
          <p:spPr bwMode="auto">
            <a:xfrm>
              <a:off x="9107097" y="1338264"/>
              <a:ext cx="112698" cy="82550"/>
            </a:xfrm>
            <a:custGeom>
              <a:avLst/>
              <a:gdLst>
                <a:gd name="T0" fmla="*/ 0 w 39"/>
                <a:gd name="T1" fmla="*/ 27 h 28"/>
                <a:gd name="T2" fmla="*/ 13 w 39"/>
                <a:gd name="T3" fmla="*/ 28 h 28"/>
                <a:gd name="T4" fmla="*/ 39 w 39"/>
                <a:gd name="T5" fmla="*/ 22 h 28"/>
                <a:gd name="T6" fmla="*/ 14 w 39"/>
                <a:gd name="T7" fmla="*/ 0 h 28"/>
                <a:gd name="T8" fmla="*/ 0 w 39"/>
                <a:gd name="T9" fmla="*/ 27 h 28"/>
              </a:gdLst>
              <a:ahLst/>
              <a:cxnLst>
                <a:cxn ang="0">
                  <a:pos x="T0" y="T1"/>
                </a:cxn>
                <a:cxn ang="0">
                  <a:pos x="T2" y="T3"/>
                </a:cxn>
                <a:cxn ang="0">
                  <a:pos x="T4" y="T5"/>
                </a:cxn>
                <a:cxn ang="0">
                  <a:pos x="T6" y="T7"/>
                </a:cxn>
                <a:cxn ang="0">
                  <a:pos x="T8" y="T9"/>
                </a:cxn>
              </a:cxnLst>
              <a:rect l="0" t="0" r="r" b="b"/>
              <a:pathLst>
                <a:path w="39" h="28">
                  <a:moveTo>
                    <a:pt x="0" y="27"/>
                  </a:moveTo>
                  <a:cubicBezTo>
                    <a:pt x="5" y="28"/>
                    <a:pt x="9" y="28"/>
                    <a:pt x="13" y="28"/>
                  </a:cubicBezTo>
                  <a:cubicBezTo>
                    <a:pt x="23" y="28"/>
                    <a:pt x="32" y="26"/>
                    <a:pt x="39" y="22"/>
                  </a:cubicBezTo>
                  <a:cubicBezTo>
                    <a:pt x="14" y="0"/>
                    <a:pt x="14" y="0"/>
                    <a:pt x="14" y="0"/>
                  </a:cubicBezTo>
                  <a:lnTo>
                    <a:pt x="0" y="2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7">
              <a:extLst>
                <a:ext uri="{FF2B5EF4-FFF2-40B4-BE49-F238E27FC236}">
                  <a16:creationId xmlns:a16="http://schemas.microsoft.com/office/drawing/2014/main" id="{889074B0-D89D-43E3-B880-DC7E5D426D52}"/>
                </a:ext>
              </a:extLst>
            </p:cNvPr>
            <p:cNvSpPr>
              <a:spLocks/>
            </p:cNvSpPr>
            <p:nvPr/>
          </p:nvSpPr>
          <p:spPr bwMode="auto">
            <a:xfrm>
              <a:off x="8949956" y="1373190"/>
              <a:ext cx="109523" cy="79375"/>
            </a:xfrm>
            <a:custGeom>
              <a:avLst/>
              <a:gdLst>
                <a:gd name="T0" fmla="*/ 25 w 38"/>
                <a:gd name="T1" fmla="*/ 27 h 27"/>
                <a:gd name="T2" fmla="*/ 38 w 38"/>
                <a:gd name="T3" fmla="*/ 0 h 27"/>
                <a:gd name="T4" fmla="*/ 0 w 38"/>
                <a:gd name="T5" fmla="*/ 1 h 27"/>
                <a:gd name="T6" fmla="*/ 25 w 38"/>
                <a:gd name="T7" fmla="*/ 27 h 27"/>
              </a:gdLst>
              <a:ahLst/>
              <a:cxnLst>
                <a:cxn ang="0">
                  <a:pos x="T0" y="T1"/>
                </a:cxn>
                <a:cxn ang="0">
                  <a:pos x="T2" y="T3"/>
                </a:cxn>
                <a:cxn ang="0">
                  <a:pos x="T4" y="T5"/>
                </a:cxn>
                <a:cxn ang="0">
                  <a:pos x="T6" y="T7"/>
                </a:cxn>
              </a:cxnLst>
              <a:rect l="0" t="0" r="r" b="b"/>
              <a:pathLst>
                <a:path w="38" h="27">
                  <a:moveTo>
                    <a:pt x="25" y="27"/>
                  </a:moveTo>
                  <a:cubicBezTo>
                    <a:pt x="38" y="0"/>
                    <a:pt x="38" y="0"/>
                    <a:pt x="38" y="0"/>
                  </a:cubicBezTo>
                  <a:cubicBezTo>
                    <a:pt x="0" y="1"/>
                    <a:pt x="0" y="1"/>
                    <a:pt x="0" y="1"/>
                  </a:cubicBezTo>
                  <a:cubicBezTo>
                    <a:pt x="2" y="12"/>
                    <a:pt x="11" y="22"/>
                    <a:pt x="25"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8">
              <a:extLst>
                <a:ext uri="{FF2B5EF4-FFF2-40B4-BE49-F238E27FC236}">
                  <a16:creationId xmlns:a16="http://schemas.microsoft.com/office/drawing/2014/main" id="{02A9805E-EACA-46FD-A5FF-D79C8FFDFA71}"/>
                </a:ext>
              </a:extLst>
            </p:cNvPr>
            <p:cNvSpPr>
              <a:spLocks noEditPoints="1"/>
            </p:cNvSpPr>
            <p:nvPr/>
          </p:nvSpPr>
          <p:spPr bwMode="auto">
            <a:xfrm>
              <a:off x="8891226" y="960439"/>
              <a:ext cx="457141" cy="558800"/>
            </a:xfrm>
            <a:custGeom>
              <a:avLst/>
              <a:gdLst>
                <a:gd name="T0" fmla="*/ 157 w 157"/>
                <a:gd name="T1" fmla="*/ 63 h 192"/>
                <a:gd name="T2" fmla="*/ 156 w 157"/>
                <a:gd name="T3" fmla="*/ 62 h 192"/>
                <a:gd name="T4" fmla="*/ 156 w 157"/>
                <a:gd name="T5" fmla="*/ 62 h 192"/>
                <a:gd name="T6" fmla="*/ 105 w 157"/>
                <a:gd name="T7" fmla="*/ 9 h 192"/>
                <a:gd name="T8" fmla="*/ 102 w 157"/>
                <a:gd name="T9" fmla="*/ 8 h 192"/>
                <a:gd name="T10" fmla="*/ 62 w 157"/>
                <a:gd name="T11" fmla="*/ 8 h 192"/>
                <a:gd name="T12" fmla="*/ 66 w 157"/>
                <a:gd name="T13" fmla="*/ 60 h 192"/>
                <a:gd name="T14" fmla="*/ 34 w 157"/>
                <a:gd name="T15" fmla="*/ 60 h 192"/>
                <a:gd name="T16" fmla="*/ 38 w 157"/>
                <a:gd name="T17" fmla="*/ 30 h 192"/>
                <a:gd name="T18" fmla="*/ 42 w 157"/>
                <a:gd name="T19" fmla="*/ 60 h 192"/>
                <a:gd name="T20" fmla="*/ 59 w 157"/>
                <a:gd name="T21" fmla="*/ 60 h 192"/>
                <a:gd name="T22" fmla="*/ 49 w 157"/>
                <a:gd name="T23" fmla="*/ 8 h 192"/>
                <a:gd name="T24" fmla="*/ 62 w 157"/>
                <a:gd name="T25" fmla="*/ 8 h 192"/>
                <a:gd name="T26" fmla="*/ 33 w 157"/>
                <a:gd name="T27" fmla="*/ 8 h 192"/>
                <a:gd name="T28" fmla="*/ 19 w 157"/>
                <a:gd name="T29" fmla="*/ 8 h 192"/>
                <a:gd name="T30" fmla="*/ 0 w 157"/>
                <a:gd name="T31" fmla="*/ 12 h 192"/>
                <a:gd name="T32" fmla="*/ 4 w 157"/>
                <a:gd name="T33" fmla="*/ 192 h 192"/>
                <a:gd name="T34" fmla="*/ 157 w 157"/>
                <a:gd name="T35" fmla="*/ 189 h 192"/>
                <a:gd name="T36" fmla="*/ 157 w 157"/>
                <a:gd name="T37" fmla="*/ 64 h 192"/>
                <a:gd name="T38" fmla="*/ 45 w 157"/>
                <a:gd name="T39" fmla="*/ 177 h 192"/>
                <a:gd name="T40" fmla="*/ 13 w 157"/>
                <a:gd name="T41" fmla="*/ 137 h 192"/>
                <a:gd name="T42" fmla="*/ 65 w 157"/>
                <a:gd name="T43" fmla="*/ 134 h 192"/>
                <a:gd name="T44" fmla="*/ 68 w 157"/>
                <a:gd name="T45" fmla="*/ 136 h 192"/>
                <a:gd name="T46" fmla="*/ 50 w 157"/>
                <a:gd name="T47" fmla="*/ 175 h 192"/>
                <a:gd name="T48" fmla="*/ 123 w 157"/>
                <a:gd name="T49" fmla="*/ 155 h 192"/>
                <a:gd name="T50" fmla="*/ 121 w 157"/>
                <a:gd name="T51" fmla="*/ 156 h 192"/>
                <a:gd name="T52" fmla="*/ 68 w 157"/>
                <a:gd name="T53" fmla="*/ 163 h 192"/>
                <a:gd name="T54" fmla="*/ 65 w 157"/>
                <a:gd name="T55" fmla="*/ 157 h 192"/>
                <a:gd name="T56" fmla="*/ 38 w 157"/>
                <a:gd name="T57" fmla="*/ 129 h 192"/>
                <a:gd name="T58" fmla="*/ 34 w 157"/>
                <a:gd name="T59" fmla="*/ 125 h 192"/>
                <a:gd name="T60" fmla="*/ 87 w 157"/>
                <a:gd name="T61" fmla="*/ 83 h 192"/>
                <a:gd name="T62" fmla="*/ 123 w 157"/>
                <a:gd name="T63" fmla="*/ 155 h 192"/>
                <a:gd name="T64" fmla="*/ 106 w 157"/>
                <a:gd name="T65" fmla="*/ 22 h 192"/>
                <a:gd name="T66" fmla="*/ 106 w 157"/>
                <a:gd name="T67"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92">
                  <a:moveTo>
                    <a:pt x="157" y="64"/>
                  </a:moveTo>
                  <a:cubicBezTo>
                    <a:pt x="157" y="64"/>
                    <a:pt x="157" y="63"/>
                    <a:pt x="157" y="63"/>
                  </a:cubicBezTo>
                  <a:cubicBezTo>
                    <a:pt x="157" y="63"/>
                    <a:pt x="157" y="63"/>
                    <a:pt x="156" y="62"/>
                  </a:cubicBezTo>
                  <a:cubicBezTo>
                    <a:pt x="156" y="62"/>
                    <a:pt x="156" y="62"/>
                    <a:pt x="156" y="62"/>
                  </a:cubicBezTo>
                  <a:cubicBezTo>
                    <a:pt x="156" y="62"/>
                    <a:pt x="156" y="62"/>
                    <a:pt x="156" y="62"/>
                  </a:cubicBezTo>
                  <a:cubicBezTo>
                    <a:pt x="156" y="62"/>
                    <a:pt x="156" y="62"/>
                    <a:pt x="156" y="62"/>
                  </a:cubicBezTo>
                  <a:cubicBezTo>
                    <a:pt x="105" y="9"/>
                    <a:pt x="105" y="9"/>
                    <a:pt x="105" y="9"/>
                  </a:cubicBezTo>
                  <a:cubicBezTo>
                    <a:pt x="105" y="9"/>
                    <a:pt x="105" y="9"/>
                    <a:pt x="105" y="9"/>
                  </a:cubicBezTo>
                  <a:cubicBezTo>
                    <a:pt x="104" y="9"/>
                    <a:pt x="104" y="8"/>
                    <a:pt x="103" y="8"/>
                  </a:cubicBezTo>
                  <a:cubicBezTo>
                    <a:pt x="103" y="8"/>
                    <a:pt x="102" y="8"/>
                    <a:pt x="102" y="8"/>
                  </a:cubicBezTo>
                  <a:cubicBezTo>
                    <a:pt x="102" y="8"/>
                    <a:pt x="102" y="8"/>
                    <a:pt x="102" y="8"/>
                  </a:cubicBezTo>
                  <a:cubicBezTo>
                    <a:pt x="62" y="8"/>
                    <a:pt x="62" y="8"/>
                    <a:pt x="62" y="8"/>
                  </a:cubicBezTo>
                  <a:cubicBezTo>
                    <a:pt x="65" y="11"/>
                    <a:pt x="66" y="16"/>
                    <a:pt x="66" y="20"/>
                  </a:cubicBezTo>
                  <a:cubicBezTo>
                    <a:pt x="66" y="60"/>
                    <a:pt x="66" y="60"/>
                    <a:pt x="66" y="60"/>
                  </a:cubicBezTo>
                  <a:cubicBezTo>
                    <a:pt x="66" y="72"/>
                    <a:pt x="60" y="80"/>
                    <a:pt x="50" y="80"/>
                  </a:cubicBezTo>
                  <a:cubicBezTo>
                    <a:pt x="40" y="80"/>
                    <a:pt x="34" y="72"/>
                    <a:pt x="34" y="60"/>
                  </a:cubicBezTo>
                  <a:cubicBezTo>
                    <a:pt x="34" y="34"/>
                    <a:pt x="34" y="34"/>
                    <a:pt x="34" y="34"/>
                  </a:cubicBezTo>
                  <a:cubicBezTo>
                    <a:pt x="34" y="32"/>
                    <a:pt x="35" y="30"/>
                    <a:pt x="38" y="30"/>
                  </a:cubicBezTo>
                  <a:cubicBezTo>
                    <a:pt x="40" y="30"/>
                    <a:pt x="42" y="32"/>
                    <a:pt x="42" y="34"/>
                  </a:cubicBezTo>
                  <a:cubicBezTo>
                    <a:pt x="42" y="60"/>
                    <a:pt x="42" y="60"/>
                    <a:pt x="42" y="60"/>
                  </a:cubicBezTo>
                  <a:cubicBezTo>
                    <a:pt x="42" y="63"/>
                    <a:pt x="42" y="73"/>
                    <a:pt x="50" y="73"/>
                  </a:cubicBezTo>
                  <a:cubicBezTo>
                    <a:pt x="58" y="73"/>
                    <a:pt x="59" y="63"/>
                    <a:pt x="59" y="60"/>
                  </a:cubicBezTo>
                  <a:cubicBezTo>
                    <a:pt x="59" y="20"/>
                    <a:pt x="59" y="20"/>
                    <a:pt x="59" y="20"/>
                  </a:cubicBezTo>
                  <a:cubicBezTo>
                    <a:pt x="59" y="14"/>
                    <a:pt x="54" y="9"/>
                    <a:pt x="49" y="8"/>
                  </a:cubicBezTo>
                  <a:cubicBezTo>
                    <a:pt x="49" y="8"/>
                    <a:pt x="49" y="8"/>
                    <a:pt x="49" y="8"/>
                  </a:cubicBezTo>
                  <a:cubicBezTo>
                    <a:pt x="62" y="8"/>
                    <a:pt x="62" y="8"/>
                    <a:pt x="62" y="8"/>
                  </a:cubicBezTo>
                  <a:cubicBezTo>
                    <a:pt x="59" y="3"/>
                    <a:pt x="53" y="0"/>
                    <a:pt x="47" y="0"/>
                  </a:cubicBezTo>
                  <a:cubicBezTo>
                    <a:pt x="42" y="0"/>
                    <a:pt x="36" y="3"/>
                    <a:pt x="33" y="8"/>
                  </a:cubicBezTo>
                  <a:cubicBezTo>
                    <a:pt x="19" y="8"/>
                    <a:pt x="19" y="8"/>
                    <a:pt x="19" y="8"/>
                  </a:cubicBezTo>
                  <a:cubicBezTo>
                    <a:pt x="19" y="8"/>
                    <a:pt x="19" y="8"/>
                    <a:pt x="19" y="8"/>
                  </a:cubicBezTo>
                  <a:cubicBezTo>
                    <a:pt x="4" y="8"/>
                    <a:pt x="4" y="8"/>
                    <a:pt x="4" y="8"/>
                  </a:cubicBezTo>
                  <a:cubicBezTo>
                    <a:pt x="2" y="8"/>
                    <a:pt x="0" y="10"/>
                    <a:pt x="0" y="12"/>
                  </a:cubicBezTo>
                  <a:cubicBezTo>
                    <a:pt x="0" y="189"/>
                    <a:pt x="0" y="189"/>
                    <a:pt x="0" y="189"/>
                  </a:cubicBezTo>
                  <a:cubicBezTo>
                    <a:pt x="0" y="191"/>
                    <a:pt x="2" y="192"/>
                    <a:pt x="4" y="192"/>
                  </a:cubicBezTo>
                  <a:cubicBezTo>
                    <a:pt x="153" y="192"/>
                    <a:pt x="153" y="192"/>
                    <a:pt x="153" y="192"/>
                  </a:cubicBezTo>
                  <a:cubicBezTo>
                    <a:pt x="155" y="192"/>
                    <a:pt x="157" y="191"/>
                    <a:pt x="157" y="189"/>
                  </a:cubicBezTo>
                  <a:cubicBezTo>
                    <a:pt x="157" y="65"/>
                    <a:pt x="157" y="65"/>
                    <a:pt x="157" y="65"/>
                  </a:cubicBezTo>
                  <a:cubicBezTo>
                    <a:pt x="157" y="64"/>
                    <a:pt x="157" y="64"/>
                    <a:pt x="157" y="64"/>
                  </a:cubicBezTo>
                  <a:close/>
                  <a:moveTo>
                    <a:pt x="47" y="177"/>
                  </a:moveTo>
                  <a:cubicBezTo>
                    <a:pt x="46" y="177"/>
                    <a:pt x="46" y="177"/>
                    <a:pt x="45" y="177"/>
                  </a:cubicBezTo>
                  <a:cubicBezTo>
                    <a:pt x="25" y="171"/>
                    <a:pt x="12" y="156"/>
                    <a:pt x="12" y="139"/>
                  </a:cubicBezTo>
                  <a:cubicBezTo>
                    <a:pt x="12" y="138"/>
                    <a:pt x="12" y="137"/>
                    <a:pt x="13" y="137"/>
                  </a:cubicBezTo>
                  <a:cubicBezTo>
                    <a:pt x="13" y="136"/>
                    <a:pt x="14" y="135"/>
                    <a:pt x="15" y="135"/>
                  </a:cubicBezTo>
                  <a:cubicBezTo>
                    <a:pt x="65" y="134"/>
                    <a:pt x="65" y="134"/>
                    <a:pt x="65" y="134"/>
                  </a:cubicBezTo>
                  <a:cubicBezTo>
                    <a:pt x="65" y="134"/>
                    <a:pt x="65" y="134"/>
                    <a:pt x="65" y="134"/>
                  </a:cubicBezTo>
                  <a:cubicBezTo>
                    <a:pt x="66" y="134"/>
                    <a:pt x="68" y="135"/>
                    <a:pt x="68" y="136"/>
                  </a:cubicBezTo>
                  <a:cubicBezTo>
                    <a:pt x="69" y="137"/>
                    <a:pt x="69" y="139"/>
                    <a:pt x="68" y="140"/>
                  </a:cubicBezTo>
                  <a:cubicBezTo>
                    <a:pt x="50" y="175"/>
                    <a:pt x="50" y="175"/>
                    <a:pt x="50" y="175"/>
                  </a:cubicBezTo>
                  <a:cubicBezTo>
                    <a:pt x="49" y="177"/>
                    <a:pt x="48" y="177"/>
                    <a:pt x="47" y="177"/>
                  </a:cubicBezTo>
                  <a:close/>
                  <a:moveTo>
                    <a:pt x="123" y="155"/>
                  </a:moveTo>
                  <a:cubicBezTo>
                    <a:pt x="123" y="155"/>
                    <a:pt x="123" y="155"/>
                    <a:pt x="123" y="155"/>
                  </a:cubicBezTo>
                  <a:cubicBezTo>
                    <a:pt x="123" y="156"/>
                    <a:pt x="122" y="156"/>
                    <a:pt x="121" y="156"/>
                  </a:cubicBezTo>
                  <a:cubicBezTo>
                    <a:pt x="112" y="162"/>
                    <a:pt x="100" y="166"/>
                    <a:pt x="87" y="166"/>
                  </a:cubicBezTo>
                  <a:cubicBezTo>
                    <a:pt x="80" y="166"/>
                    <a:pt x="74" y="165"/>
                    <a:pt x="68" y="163"/>
                  </a:cubicBezTo>
                  <a:cubicBezTo>
                    <a:pt x="66" y="163"/>
                    <a:pt x="66" y="162"/>
                    <a:pt x="65" y="161"/>
                  </a:cubicBezTo>
                  <a:cubicBezTo>
                    <a:pt x="65" y="160"/>
                    <a:pt x="65" y="158"/>
                    <a:pt x="65" y="157"/>
                  </a:cubicBezTo>
                  <a:cubicBezTo>
                    <a:pt x="80" y="128"/>
                    <a:pt x="80" y="128"/>
                    <a:pt x="80" y="128"/>
                  </a:cubicBezTo>
                  <a:cubicBezTo>
                    <a:pt x="38" y="129"/>
                    <a:pt x="38" y="129"/>
                    <a:pt x="38" y="129"/>
                  </a:cubicBezTo>
                  <a:cubicBezTo>
                    <a:pt x="38" y="129"/>
                    <a:pt x="38" y="129"/>
                    <a:pt x="38" y="129"/>
                  </a:cubicBezTo>
                  <a:cubicBezTo>
                    <a:pt x="36" y="129"/>
                    <a:pt x="34" y="127"/>
                    <a:pt x="34" y="125"/>
                  </a:cubicBezTo>
                  <a:cubicBezTo>
                    <a:pt x="34" y="125"/>
                    <a:pt x="34" y="125"/>
                    <a:pt x="34" y="124"/>
                  </a:cubicBezTo>
                  <a:cubicBezTo>
                    <a:pt x="34" y="101"/>
                    <a:pt x="58" y="83"/>
                    <a:pt x="87" y="83"/>
                  </a:cubicBezTo>
                  <a:cubicBezTo>
                    <a:pt x="116" y="83"/>
                    <a:pt x="140" y="101"/>
                    <a:pt x="140" y="124"/>
                  </a:cubicBezTo>
                  <a:cubicBezTo>
                    <a:pt x="140" y="136"/>
                    <a:pt x="134" y="147"/>
                    <a:pt x="123" y="155"/>
                  </a:cubicBezTo>
                  <a:close/>
                  <a:moveTo>
                    <a:pt x="106" y="61"/>
                  </a:moveTo>
                  <a:cubicBezTo>
                    <a:pt x="106" y="22"/>
                    <a:pt x="106" y="22"/>
                    <a:pt x="106" y="22"/>
                  </a:cubicBezTo>
                  <a:cubicBezTo>
                    <a:pt x="144" y="61"/>
                    <a:pt x="144" y="61"/>
                    <a:pt x="144" y="61"/>
                  </a:cubicBezTo>
                  <a:lnTo>
                    <a:pt x="106" y="6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9" name="矩形: 圆角 48">
            <a:extLst>
              <a:ext uri="{FF2B5EF4-FFF2-40B4-BE49-F238E27FC236}">
                <a16:creationId xmlns:a16="http://schemas.microsoft.com/office/drawing/2014/main" id="{43973E02-692E-4834-9D18-F3C3F6A52A40}"/>
              </a:ext>
            </a:extLst>
          </p:cNvPr>
          <p:cNvSpPr/>
          <p:nvPr/>
        </p:nvSpPr>
        <p:spPr>
          <a:xfrm rot="2700000">
            <a:off x="3990377" y="5850578"/>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Tree>
    <p:extLst>
      <p:ext uri="{BB962C8B-B14F-4D97-AF65-F5344CB8AC3E}">
        <p14:creationId xmlns:p14="http://schemas.microsoft.com/office/powerpoint/2010/main" val="2623763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style.rotation</p:attrName>
                                        </p:attrNameLst>
                                      </p:cBhvr>
                                      <p:tavLst>
                                        <p:tav tm="0">
                                          <p:val>
                                            <p:fltVal val="90"/>
                                          </p:val>
                                        </p:tav>
                                        <p:tav tm="100000">
                                          <p:val>
                                            <p:fltVal val="0"/>
                                          </p:val>
                                        </p:tav>
                                      </p:tavLst>
                                    </p:anim>
                                    <p:animEffect transition="in" filter="fade">
                                      <p:cBhvr>
                                        <p:cTn id="22" dur="1000"/>
                                        <p:tgtEl>
                                          <p:spTgt spid="2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1000" fill="hold"/>
                                        <p:tgtEl>
                                          <p:spTgt spid="40"/>
                                        </p:tgtEl>
                                        <p:attrNameLst>
                                          <p:attrName>ppt_w</p:attrName>
                                        </p:attrNameLst>
                                      </p:cBhvr>
                                      <p:tavLst>
                                        <p:tav tm="0">
                                          <p:val>
                                            <p:fltVal val="0"/>
                                          </p:val>
                                        </p:tav>
                                        <p:tav tm="100000">
                                          <p:val>
                                            <p:strVal val="#ppt_w"/>
                                          </p:val>
                                        </p:tav>
                                      </p:tavLst>
                                    </p:anim>
                                    <p:anim calcmode="lin" valueType="num">
                                      <p:cBhvr>
                                        <p:cTn id="44" dur="1000" fill="hold"/>
                                        <p:tgtEl>
                                          <p:spTgt spid="40"/>
                                        </p:tgtEl>
                                        <p:attrNameLst>
                                          <p:attrName>ppt_h</p:attrName>
                                        </p:attrNameLst>
                                      </p:cBhvr>
                                      <p:tavLst>
                                        <p:tav tm="0">
                                          <p:val>
                                            <p:fltVal val="0"/>
                                          </p:val>
                                        </p:tav>
                                        <p:tav tm="100000">
                                          <p:val>
                                            <p:strVal val="#ppt_h"/>
                                          </p:val>
                                        </p:tav>
                                      </p:tavLst>
                                    </p:anim>
                                    <p:anim calcmode="lin" valueType="num">
                                      <p:cBhvr>
                                        <p:cTn id="45" dur="1000" fill="hold"/>
                                        <p:tgtEl>
                                          <p:spTgt spid="40"/>
                                        </p:tgtEl>
                                        <p:attrNameLst>
                                          <p:attrName>style.rotation</p:attrName>
                                        </p:attrNameLst>
                                      </p:cBhvr>
                                      <p:tavLst>
                                        <p:tav tm="0">
                                          <p:val>
                                            <p:fltVal val="90"/>
                                          </p:val>
                                        </p:tav>
                                        <p:tav tm="100000">
                                          <p:val>
                                            <p:fltVal val="0"/>
                                          </p:val>
                                        </p:tav>
                                      </p:tavLst>
                                    </p:anim>
                                    <p:animEffect transition="in" filter="fade">
                                      <p:cBhvr>
                                        <p:cTn id="46" dur="1000"/>
                                        <p:tgtEl>
                                          <p:spTgt spid="40"/>
                                        </p:tgtEl>
                                      </p:cBhvr>
                                    </p:animEffect>
                                  </p:childTnLst>
                                </p:cTn>
                              </p:par>
                              <p:par>
                                <p:cTn id="47" presetID="3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1000" fill="hold"/>
                                        <p:tgtEl>
                                          <p:spTgt spid="44"/>
                                        </p:tgtEl>
                                        <p:attrNameLst>
                                          <p:attrName>ppt_w</p:attrName>
                                        </p:attrNameLst>
                                      </p:cBhvr>
                                      <p:tavLst>
                                        <p:tav tm="0">
                                          <p:val>
                                            <p:fltVal val="0"/>
                                          </p:val>
                                        </p:tav>
                                        <p:tav tm="100000">
                                          <p:val>
                                            <p:strVal val="#ppt_w"/>
                                          </p:val>
                                        </p:tav>
                                      </p:tavLst>
                                    </p:anim>
                                    <p:anim calcmode="lin" valueType="num">
                                      <p:cBhvr>
                                        <p:cTn id="50" dur="1000" fill="hold"/>
                                        <p:tgtEl>
                                          <p:spTgt spid="44"/>
                                        </p:tgtEl>
                                        <p:attrNameLst>
                                          <p:attrName>ppt_h</p:attrName>
                                        </p:attrNameLst>
                                      </p:cBhvr>
                                      <p:tavLst>
                                        <p:tav tm="0">
                                          <p:val>
                                            <p:fltVal val="0"/>
                                          </p:val>
                                        </p:tav>
                                        <p:tav tm="100000">
                                          <p:val>
                                            <p:strVal val="#ppt_h"/>
                                          </p:val>
                                        </p:tav>
                                      </p:tavLst>
                                    </p:anim>
                                    <p:anim calcmode="lin" valueType="num">
                                      <p:cBhvr>
                                        <p:cTn id="51" dur="1000" fill="hold"/>
                                        <p:tgtEl>
                                          <p:spTgt spid="44"/>
                                        </p:tgtEl>
                                        <p:attrNameLst>
                                          <p:attrName>style.rotation</p:attrName>
                                        </p:attrNameLst>
                                      </p:cBhvr>
                                      <p:tavLst>
                                        <p:tav tm="0">
                                          <p:val>
                                            <p:fltVal val="90"/>
                                          </p:val>
                                        </p:tav>
                                        <p:tav tm="100000">
                                          <p:val>
                                            <p:fltVal val="0"/>
                                          </p:val>
                                        </p:tav>
                                      </p:tavLst>
                                    </p:anim>
                                    <p:animEffect transition="in" filter="fade">
                                      <p:cBhvr>
                                        <p:cTn id="52" dur="10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ppt_w</p:attrName>
                                        </p:attrNameLst>
                                      </p:cBhvr>
                                      <p:tavLst>
                                        <p:tav tm="0">
                                          <p:val>
                                            <p:fltVal val="0"/>
                                          </p:val>
                                        </p:tav>
                                        <p:tav tm="100000">
                                          <p:val>
                                            <p:strVal val="#ppt_w"/>
                                          </p:val>
                                        </p:tav>
                                      </p:tavLst>
                                    </p:anim>
                                    <p:anim calcmode="lin" valueType="num">
                                      <p:cBhvr>
                                        <p:cTn id="58" dur="1000" fill="hold"/>
                                        <p:tgtEl>
                                          <p:spTgt spid="26"/>
                                        </p:tgtEl>
                                        <p:attrNameLst>
                                          <p:attrName>ppt_h</p:attrName>
                                        </p:attrNameLst>
                                      </p:cBhvr>
                                      <p:tavLst>
                                        <p:tav tm="0">
                                          <p:val>
                                            <p:fltVal val="0"/>
                                          </p:val>
                                        </p:tav>
                                        <p:tav tm="100000">
                                          <p:val>
                                            <p:strVal val="#ppt_h"/>
                                          </p:val>
                                        </p:tav>
                                      </p:tavLst>
                                    </p:anim>
                                    <p:anim calcmode="lin" valueType="num">
                                      <p:cBhvr>
                                        <p:cTn id="59" dur="1000" fill="hold"/>
                                        <p:tgtEl>
                                          <p:spTgt spid="26"/>
                                        </p:tgtEl>
                                        <p:attrNameLst>
                                          <p:attrName>style.rotation</p:attrName>
                                        </p:attrNameLst>
                                      </p:cBhvr>
                                      <p:tavLst>
                                        <p:tav tm="0">
                                          <p:val>
                                            <p:fltVal val="90"/>
                                          </p:val>
                                        </p:tav>
                                        <p:tav tm="100000">
                                          <p:val>
                                            <p:fltVal val="0"/>
                                          </p:val>
                                        </p:tav>
                                      </p:tavLst>
                                    </p:anim>
                                    <p:animEffect transition="in" filter="fade">
                                      <p:cBhvr>
                                        <p:cTn id="60" dur="1000"/>
                                        <p:tgtEl>
                                          <p:spTgt spid="2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fltVal val="0"/>
                                          </p:val>
                                        </p:tav>
                                        <p:tav tm="100000">
                                          <p:val>
                                            <p:strVal val="#ppt_h"/>
                                          </p:val>
                                        </p:tav>
                                      </p:tavLst>
                                    </p:anim>
                                    <p:anim calcmode="lin" valueType="num">
                                      <p:cBhvr>
                                        <p:cTn id="65" dur="1000" fill="hold"/>
                                        <p:tgtEl>
                                          <p:spTgt spid="24"/>
                                        </p:tgtEl>
                                        <p:attrNameLst>
                                          <p:attrName>style.rotation</p:attrName>
                                        </p:attrNameLst>
                                      </p:cBhvr>
                                      <p:tavLst>
                                        <p:tav tm="0">
                                          <p:val>
                                            <p:fltVal val="90"/>
                                          </p:val>
                                        </p:tav>
                                        <p:tav tm="100000">
                                          <p:val>
                                            <p:fltVal val="0"/>
                                          </p:val>
                                        </p:tav>
                                      </p:tavLst>
                                    </p:anim>
                                    <p:animEffect transition="in" filter="fade">
                                      <p:cBhvr>
                                        <p:cTn id="66" dur="1000"/>
                                        <p:tgtEl>
                                          <p:spTgt spid="24"/>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1000" fill="hold"/>
                                        <p:tgtEl>
                                          <p:spTgt spid="30"/>
                                        </p:tgtEl>
                                        <p:attrNameLst>
                                          <p:attrName>ppt_w</p:attrName>
                                        </p:attrNameLst>
                                      </p:cBhvr>
                                      <p:tavLst>
                                        <p:tav tm="0">
                                          <p:val>
                                            <p:fltVal val="0"/>
                                          </p:val>
                                        </p:tav>
                                        <p:tav tm="100000">
                                          <p:val>
                                            <p:strVal val="#ppt_w"/>
                                          </p:val>
                                        </p:tav>
                                      </p:tavLst>
                                    </p:anim>
                                    <p:anim calcmode="lin" valueType="num">
                                      <p:cBhvr>
                                        <p:cTn id="70" dur="1000" fill="hold"/>
                                        <p:tgtEl>
                                          <p:spTgt spid="30"/>
                                        </p:tgtEl>
                                        <p:attrNameLst>
                                          <p:attrName>ppt_h</p:attrName>
                                        </p:attrNameLst>
                                      </p:cBhvr>
                                      <p:tavLst>
                                        <p:tav tm="0">
                                          <p:val>
                                            <p:fltVal val="0"/>
                                          </p:val>
                                        </p:tav>
                                        <p:tav tm="100000">
                                          <p:val>
                                            <p:strVal val="#ppt_h"/>
                                          </p:val>
                                        </p:tav>
                                      </p:tavLst>
                                    </p:anim>
                                    <p:anim calcmode="lin" valueType="num">
                                      <p:cBhvr>
                                        <p:cTn id="71" dur="1000" fill="hold"/>
                                        <p:tgtEl>
                                          <p:spTgt spid="30"/>
                                        </p:tgtEl>
                                        <p:attrNameLst>
                                          <p:attrName>style.rotation</p:attrName>
                                        </p:attrNameLst>
                                      </p:cBhvr>
                                      <p:tavLst>
                                        <p:tav tm="0">
                                          <p:val>
                                            <p:fltVal val="90"/>
                                          </p:val>
                                        </p:tav>
                                        <p:tav tm="100000">
                                          <p:val>
                                            <p:fltVal val="0"/>
                                          </p:val>
                                        </p:tav>
                                      </p:tavLst>
                                    </p:anim>
                                    <p:animEffect transition="in" filter="fade">
                                      <p:cBhvr>
                                        <p:cTn id="72" dur="1000"/>
                                        <p:tgtEl>
                                          <p:spTgt spid="30"/>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p:cTn id="75" dur="1000" fill="hold"/>
                                        <p:tgtEl>
                                          <p:spTgt spid="41"/>
                                        </p:tgtEl>
                                        <p:attrNameLst>
                                          <p:attrName>ppt_w</p:attrName>
                                        </p:attrNameLst>
                                      </p:cBhvr>
                                      <p:tavLst>
                                        <p:tav tm="0">
                                          <p:val>
                                            <p:fltVal val="0"/>
                                          </p:val>
                                        </p:tav>
                                        <p:tav tm="100000">
                                          <p:val>
                                            <p:strVal val="#ppt_w"/>
                                          </p:val>
                                        </p:tav>
                                      </p:tavLst>
                                    </p:anim>
                                    <p:anim calcmode="lin" valueType="num">
                                      <p:cBhvr>
                                        <p:cTn id="76" dur="1000" fill="hold"/>
                                        <p:tgtEl>
                                          <p:spTgt spid="41"/>
                                        </p:tgtEl>
                                        <p:attrNameLst>
                                          <p:attrName>ppt_h</p:attrName>
                                        </p:attrNameLst>
                                      </p:cBhvr>
                                      <p:tavLst>
                                        <p:tav tm="0">
                                          <p:val>
                                            <p:fltVal val="0"/>
                                          </p:val>
                                        </p:tav>
                                        <p:tav tm="100000">
                                          <p:val>
                                            <p:strVal val="#ppt_h"/>
                                          </p:val>
                                        </p:tav>
                                      </p:tavLst>
                                    </p:anim>
                                    <p:anim calcmode="lin" valueType="num">
                                      <p:cBhvr>
                                        <p:cTn id="77" dur="1000" fill="hold"/>
                                        <p:tgtEl>
                                          <p:spTgt spid="41"/>
                                        </p:tgtEl>
                                        <p:attrNameLst>
                                          <p:attrName>style.rotation</p:attrName>
                                        </p:attrNameLst>
                                      </p:cBhvr>
                                      <p:tavLst>
                                        <p:tav tm="0">
                                          <p:val>
                                            <p:fltVal val="90"/>
                                          </p:val>
                                        </p:tav>
                                        <p:tav tm="100000">
                                          <p:val>
                                            <p:fltVal val="0"/>
                                          </p:val>
                                        </p:tav>
                                      </p:tavLst>
                                    </p:anim>
                                    <p:animEffect transition="in" filter="fade">
                                      <p:cBhvr>
                                        <p:cTn id="78" dur="1000"/>
                                        <p:tgtEl>
                                          <p:spTgt spid="41"/>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500"/>
                                        <p:tgtEl>
                                          <p:spTgt spid="36"/>
                                        </p:tgtEl>
                                      </p:cBhvr>
                                    </p:animEffect>
                                  </p:childTnLst>
                                </p:cTn>
                              </p:par>
                            </p:childTnLst>
                          </p:cTn>
                        </p:par>
                        <p:par>
                          <p:cTn id="83" fill="hold">
                            <p:stCondLst>
                              <p:cond delay="1500"/>
                            </p:stCondLst>
                            <p:childTnLst>
                              <p:par>
                                <p:cTn id="84" presetID="22" presetClass="entr" presetSubtype="8"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left)">
                                      <p:cBhvr>
                                        <p:cTn id="86" dur="500"/>
                                        <p:tgtEl>
                                          <p:spTgt spid="38"/>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childTnLst>
                          </p:cTn>
                        </p:par>
                        <p:par>
                          <p:cTn id="91" fill="hold">
                            <p:stCondLst>
                              <p:cond delay="2500"/>
                            </p:stCondLst>
                            <p:childTnLst>
                              <p:par>
                                <p:cTn id="92" presetID="22" presetClass="entr" presetSubtype="8"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1000"/>
                                        <p:tgtEl>
                                          <p:spTgt spid="43"/>
                                        </p:tgtEl>
                                      </p:cBhvr>
                                    </p:animEffect>
                                    <p:anim calcmode="lin" valueType="num">
                                      <p:cBhvr>
                                        <p:cTn id="100" dur="1000" fill="hold"/>
                                        <p:tgtEl>
                                          <p:spTgt spid="43"/>
                                        </p:tgtEl>
                                        <p:attrNameLst>
                                          <p:attrName>ppt_x</p:attrName>
                                        </p:attrNameLst>
                                      </p:cBhvr>
                                      <p:tavLst>
                                        <p:tav tm="0">
                                          <p:val>
                                            <p:strVal val="#ppt_x"/>
                                          </p:val>
                                        </p:tav>
                                        <p:tav tm="100000">
                                          <p:val>
                                            <p:strVal val="#ppt_x"/>
                                          </p:val>
                                        </p:tav>
                                      </p:tavLst>
                                    </p:anim>
                                    <p:anim calcmode="lin" valueType="num">
                                      <p:cBhvr>
                                        <p:cTn id="10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1000"/>
                                        <p:tgtEl>
                                          <p:spTgt spid="49"/>
                                        </p:tgtEl>
                                      </p:cBhvr>
                                    </p:animEffect>
                                    <p:anim calcmode="lin" valueType="num">
                                      <p:cBhvr>
                                        <p:cTn id="107" dur="1000" fill="hold"/>
                                        <p:tgtEl>
                                          <p:spTgt spid="49"/>
                                        </p:tgtEl>
                                        <p:attrNameLst>
                                          <p:attrName>ppt_x</p:attrName>
                                        </p:attrNameLst>
                                      </p:cBhvr>
                                      <p:tavLst>
                                        <p:tav tm="0">
                                          <p:val>
                                            <p:strVal val="#ppt_x"/>
                                          </p:val>
                                        </p:tav>
                                        <p:tav tm="100000">
                                          <p:val>
                                            <p:strVal val="#ppt_x"/>
                                          </p:val>
                                        </p:tav>
                                      </p:tavLst>
                                    </p:anim>
                                    <p:anim calcmode="lin" valueType="num">
                                      <p:cBhvr>
                                        <p:cTn id="10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12" grpId="0"/>
      <p:bldP spid="24" grpId="0" animBg="1"/>
      <p:bldP spid="28" grpId="0" animBg="1"/>
      <p:bldP spid="29" grpId="0" animBg="1"/>
      <p:bldP spid="30" grpId="0" animBg="1"/>
      <p:bldP spid="31" grpId="0" animBg="1"/>
      <p:bldP spid="37" grpId="0"/>
      <p:bldP spid="38" grpId="0"/>
      <p:bldP spid="39" grpId="0" animBg="1"/>
      <p:bldP spid="40" grpId="0" animBg="1"/>
      <p:bldP spid="41" grpId="0" animBg="1"/>
      <p:bldP spid="4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前端技术栈</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grpSp>
        <p:nvGrpSpPr>
          <p:cNvPr id="11" name="组合 10">
            <a:extLst>
              <a:ext uri="{FF2B5EF4-FFF2-40B4-BE49-F238E27FC236}">
                <a16:creationId xmlns:a16="http://schemas.microsoft.com/office/drawing/2014/main" id="{9F7B41DA-A81C-4649-B2DA-E0904079A9CA}"/>
              </a:ext>
            </a:extLst>
          </p:cNvPr>
          <p:cNvGrpSpPr/>
          <p:nvPr/>
        </p:nvGrpSpPr>
        <p:grpSpPr>
          <a:xfrm>
            <a:off x="1106367" y="2463346"/>
            <a:ext cx="9164940" cy="683497"/>
            <a:chOff x="1513530" y="3448486"/>
            <a:chExt cx="9164940" cy="683497"/>
          </a:xfrm>
        </p:grpSpPr>
        <p:cxnSp>
          <p:nvCxnSpPr>
            <p:cNvPr id="21" name="直接连接符 20">
              <a:extLst>
                <a:ext uri="{FF2B5EF4-FFF2-40B4-BE49-F238E27FC236}">
                  <a16:creationId xmlns:a16="http://schemas.microsoft.com/office/drawing/2014/main" id="{4EF7FECD-4232-42FA-A5CC-69FEF8E99F50}"/>
                </a:ext>
              </a:extLst>
            </p:cNvPr>
            <p:cNvCxnSpPr>
              <a:stCxn id="58" idx="6"/>
            </p:cNvCxnSpPr>
            <p:nvPr/>
          </p:nvCxnSpPr>
          <p:spPr>
            <a:xfrm>
              <a:off x="2175029" y="3793610"/>
              <a:ext cx="7841942" cy="7623"/>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FEEB440-D522-46B0-BFF8-F04B06A02472}"/>
                </a:ext>
              </a:extLst>
            </p:cNvPr>
            <p:cNvGrpSpPr/>
            <p:nvPr/>
          </p:nvGrpSpPr>
          <p:grpSpPr>
            <a:xfrm>
              <a:off x="4190640" y="3462860"/>
              <a:ext cx="661499" cy="663239"/>
              <a:chOff x="4714352" y="2255107"/>
              <a:chExt cx="661499" cy="663239"/>
            </a:xfrm>
          </p:grpSpPr>
          <p:sp>
            <p:nvSpPr>
              <p:cNvPr id="23" name="Oval 43">
                <a:extLst>
                  <a:ext uri="{FF2B5EF4-FFF2-40B4-BE49-F238E27FC236}">
                    <a16:creationId xmlns:a16="http://schemas.microsoft.com/office/drawing/2014/main" id="{26658CDD-3D97-40D4-9CC0-1C62680E83D1}"/>
                  </a:ext>
                </a:extLst>
              </p:cNvPr>
              <p:cNvSpPr>
                <a:spLocks noChangeAspect="1"/>
              </p:cNvSpPr>
              <p:nvPr/>
            </p:nvSpPr>
            <p:spPr bwMode="auto">
              <a:xfrm>
                <a:off x="4714352" y="2255107"/>
                <a:ext cx="661499" cy="663239"/>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sz="2400" kern="0">
                  <a:solidFill>
                    <a:prstClr val="white"/>
                  </a:solidFill>
                  <a:latin typeface="Arial"/>
                  <a:ea typeface="微软雅黑"/>
                  <a:sym typeface="Century Gothic" panose="020B0502020202020204" pitchFamily="34" charset="0"/>
                </a:endParaRPr>
              </a:p>
            </p:txBody>
          </p:sp>
          <p:grpSp>
            <p:nvGrpSpPr>
              <p:cNvPr id="25" name="Group 44">
                <a:extLst>
                  <a:ext uri="{FF2B5EF4-FFF2-40B4-BE49-F238E27FC236}">
                    <a16:creationId xmlns:a16="http://schemas.microsoft.com/office/drawing/2014/main" id="{31C3A9FC-E0E0-4573-B7DA-D96F378CD762}"/>
                  </a:ext>
                </a:extLst>
              </p:cNvPr>
              <p:cNvGrpSpPr>
                <a:grpSpLocks/>
              </p:cNvGrpSpPr>
              <p:nvPr/>
            </p:nvGrpSpPr>
            <p:grpSpPr bwMode="auto">
              <a:xfrm>
                <a:off x="4836726" y="2375378"/>
                <a:ext cx="413245" cy="413247"/>
                <a:chOff x="0" y="0"/>
                <a:chExt cx="576" cy="576"/>
              </a:xfrm>
              <a:solidFill>
                <a:schemeClr val="bg1"/>
              </a:solidFill>
              <a:effectLst/>
            </p:grpSpPr>
            <p:sp>
              <p:nvSpPr>
                <p:cNvPr id="27" name="Freeform: Shape 45">
                  <a:extLst>
                    <a:ext uri="{FF2B5EF4-FFF2-40B4-BE49-F238E27FC236}">
                      <a16:creationId xmlns:a16="http://schemas.microsoft.com/office/drawing/2014/main" id="{250811C2-D7A6-4A75-9ADB-19501037AF3A}"/>
                    </a:ext>
                  </a:extLst>
                </p:cNvPr>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28" name="Freeform: Shape 46">
                  <a:extLst>
                    <a:ext uri="{FF2B5EF4-FFF2-40B4-BE49-F238E27FC236}">
                      <a16:creationId xmlns:a16="http://schemas.microsoft.com/office/drawing/2014/main" id="{7C91A631-D312-4D2C-98BE-F3B94CAE6458}"/>
                    </a:ext>
                  </a:extLst>
                </p:cNvPr>
                <p:cNvSpPr>
                  <a:spLocks/>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29" name="Freeform: Shape 47">
                  <a:extLst>
                    <a:ext uri="{FF2B5EF4-FFF2-40B4-BE49-F238E27FC236}">
                      <a16:creationId xmlns:a16="http://schemas.microsoft.com/office/drawing/2014/main" id="{DA4DC08A-F59B-4006-8BFB-2B9C4034382D}"/>
                    </a:ext>
                  </a:extLst>
                </p:cNvPr>
                <p:cNvSpPr>
                  <a:spLocks/>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31" name="Freeform: Shape 48">
                  <a:extLst>
                    <a:ext uri="{FF2B5EF4-FFF2-40B4-BE49-F238E27FC236}">
                      <a16:creationId xmlns:a16="http://schemas.microsoft.com/office/drawing/2014/main" id="{AC7FDAC7-1039-465C-93F3-0DA80E56F54B}"/>
                    </a:ext>
                  </a:extLst>
                </p:cNvPr>
                <p:cNvSpPr>
                  <a:spLocks/>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32" name="Freeform: Shape 49">
                  <a:extLst>
                    <a:ext uri="{FF2B5EF4-FFF2-40B4-BE49-F238E27FC236}">
                      <a16:creationId xmlns:a16="http://schemas.microsoft.com/office/drawing/2014/main" id="{56674D35-CD33-4CEA-9175-450BC34D8559}"/>
                    </a:ext>
                  </a:extLst>
                </p:cNvPr>
                <p:cNvSpPr>
                  <a:spLocks/>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33" name="Freeform: Shape 50">
                  <a:extLst>
                    <a:ext uri="{FF2B5EF4-FFF2-40B4-BE49-F238E27FC236}">
                      <a16:creationId xmlns:a16="http://schemas.microsoft.com/office/drawing/2014/main" id="{27631051-7A1B-4DFF-8D5B-90C5113F4F0B}"/>
                    </a:ext>
                  </a:extLst>
                </p:cNvPr>
                <p:cNvSpPr>
                  <a:spLocks/>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36" name="Freeform: Shape 51">
                  <a:extLst>
                    <a:ext uri="{FF2B5EF4-FFF2-40B4-BE49-F238E27FC236}">
                      <a16:creationId xmlns:a16="http://schemas.microsoft.com/office/drawing/2014/main" id="{327A95C1-1BE8-4137-BC62-C19057397C96}"/>
                    </a:ext>
                  </a:extLst>
                </p:cNvPr>
                <p:cNvSpPr>
                  <a:spLocks/>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39" name="Freeform: Shape 52">
                  <a:extLst>
                    <a:ext uri="{FF2B5EF4-FFF2-40B4-BE49-F238E27FC236}">
                      <a16:creationId xmlns:a16="http://schemas.microsoft.com/office/drawing/2014/main" id="{23A8CFC4-ADC0-45CD-BAE1-F9E566253122}"/>
                    </a:ext>
                  </a:extLst>
                </p:cNvPr>
                <p:cNvSpPr>
                  <a:spLocks/>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0" name="Freeform: Shape 53">
                  <a:extLst>
                    <a:ext uri="{FF2B5EF4-FFF2-40B4-BE49-F238E27FC236}">
                      <a16:creationId xmlns:a16="http://schemas.microsoft.com/office/drawing/2014/main" id="{F97A677C-634A-4CAE-B69C-F06727F40C53}"/>
                    </a:ext>
                  </a:extLst>
                </p:cNvPr>
                <p:cNvSpPr>
                  <a:spLocks/>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1" name="Freeform: Shape 54">
                  <a:extLst>
                    <a:ext uri="{FF2B5EF4-FFF2-40B4-BE49-F238E27FC236}">
                      <a16:creationId xmlns:a16="http://schemas.microsoft.com/office/drawing/2014/main" id="{C1C18B3C-5781-4005-B939-92FA472FA502}"/>
                    </a:ext>
                  </a:extLst>
                </p:cNvPr>
                <p:cNvSpPr>
                  <a:spLocks/>
                </p:cNvSpPr>
                <p:nvPr/>
              </p:nvSpPr>
              <p:spPr bwMode="auto">
                <a:xfrm>
                  <a:off x="320" y="232"/>
                  <a:ext cx="166" cy="223"/>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2" name="Freeform: Shape 55">
                  <a:extLst>
                    <a:ext uri="{FF2B5EF4-FFF2-40B4-BE49-F238E27FC236}">
                      <a16:creationId xmlns:a16="http://schemas.microsoft.com/office/drawing/2014/main" id="{72A45451-F1B6-4784-B408-63A60A63E24B}"/>
                    </a:ext>
                  </a:extLst>
                </p:cNvPr>
                <p:cNvSpPr>
                  <a:spLocks/>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3" name="Freeform: Shape 56">
                  <a:extLst>
                    <a:ext uri="{FF2B5EF4-FFF2-40B4-BE49-F238E27FC236}">
                      <a16:creationId xmlns:a16="http://schemas.microsoft.com/office/drawing/2014/main" id="{A7B268E5-7D7B-43B6-820A-2D0EFA2FB58A}"/>
                    </a:ext>
                  </a:extLst>
                </p:cNvPr>
                <p:cNvSpPr>
                  <a:spLocks/>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4" name="Freeform: Shape 57">
                  <a:extLst>
                    <a:ext uri="{FF2B5EF4-FFF2-40B4-BE49-F238E27FC236}">
                      <a16:creationId xmlns:a16="http://schemas.microsoft.com/office/drawing/2014/main" id="{1667989A-C397-48C6-AEE1-5A76105CCDED}"/>
                    </a:ext>
                  </a:extLst>
                </p:cNvPr>
                <p:cNvSpPr>
                  <a:spLocks/>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5" name="Freeform: Shape 58">
                  <a:extLst>
                    <a:ext uri="{FF2B5EF4-FFF2-40B4-BE49-F238E27FC236}">
                      <a16:creationId xmlns:a16="http://schemas.microsoft.com/office/drawing/2014/main" id="{9491ECFC-CF7E-4912-85E9-0E43EEEB471D}"/>
                    </a:ext>
                  </a:extLst>
                </p:cNvPr>
                <p:cNvSpPr>
                  <a:spLocks/>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6" name="Freeform: Shape 59">
                  <a:extLst>
                    <a:ext uri="{FF2B5EF4-FFF2-40B4-BE49-F238E27FC236}">
                      <a16:creationId xmlns:a16="http://schemas.microsoft.com/office/drawing/2014/main" id="{55F4E945-BC8D-4BA0-AA6E-53516BE008B9}"/>
                    </a:ext>
                  </a:extLst>
                </p:cNvPr>
                <p:cNvSpPr>
                  <a:spLocks/>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7" name="Freeform: Shape 60">
                  <a:extLst>
                    <a:ext uri="{FF2B5EF4-FFF2-40B4-BE49-F238E27FC236}">
                      <a16:creationId xmlns:a16="http://schemas.microsoft.com/office/drawing/2014/main" id="{73C938BB-5445-47A9-8139-27B57393C5B0}"/>
                    </a:ext>
                  </a:extLst>
                </p:cNvPr>
                <p:cNvSpPr>
                  <a:spLocks/>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8" name="Freeform: Shape 61">
                  <a:extLst>
                    <a:ext uri="{FF2B5EF4-FFF2-40B4-BE49-F238E27FC236}">
                      <a16:creationId xmlns:a16="http://schemas.microsoft.com/office/drawing/2014/main" id="{1AC8404D-F490-4C7B-BDA2-FA5B098F93A4}"/>
                    </a:ext>
                  </a:extLst>
                </p:cNvPr>
                <p:cNvSpPr>
                  <a:spLocks/>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49" name="Freeform: Shape 62">
                  <a:extLst>
                    <a:ext uri="{FF2B5EF4-FFF2-40B4-BE49-F238E27FC236}">
                      <a16:creationId xmlns:a16="http://schemas.microsoft.com/office/drawing/2014/main" id="{B8A4CFD7-9833-4745-80AD-4D37E8F447D8}"/>
                    </a:ext>
                  </a:extLst>
                </p:cNvPr>
                <p:cNvSpPr>
                  <a:spLocks/>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0" name="Freeform: Shape 63">
                  <a:extLst>
                    <a:ext uri="{FF2B5EF4-FFF2-40B4-BE49-F238E27FC236}">
                      <a16:creationId xmlns:a16="http://schemas.microsoft.com/office/drawing/2014/main" id="{5EBC87DA-AC3D-4D41-BC0C-07947DAF17CA}"/>
                    </a:ext>
                  </a:extLst>
                </p:cNvPr>
                <p:cNvSpPr>
                  <a:spLocks/>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grpSp>
          <p:nvGrpSpPr>
            <p:cNvPr id="51" name="组合 50">
              <a:extLst>
                <a:ext uri="{FF2B5EF4-FFF2-40B4-BE49-F238E27FC236}">
                  <a16:creationId xmlns:a16="http://schemas.microsoft.com/office/drawing/2014/main" id="{5D036AAD-F361-4BBE-9A8C-CCB54765F1D7}"/>
                </a:ext>
              </a:extLst>
            </p:cNvPr>
            <p:cNvGrpSpPr/>
            <p:nvPr/>
          </p:nvGrpSpPr>
          <p:grpSpPr>
            <a:xfrm>
              <a:off x="10016971" y="3470484"/>
              <a:ext cx="661499" cy="661499"/>
              <a:chOff x="10361483" y="3731476"/>
              <a:chExt cx="661499" cy="661499"/>
            </a:xfrm>
          </p:grpSpPr>
          <p:sp>
            <p:nvSpPr>
              <p:cNvPr id="52" name="Oval 68">
                <a:extLst>
                  <a:ext uri="{FF2B5EF4-FFF2-40B4-BE49-F238E27FC236}">
                    <a16:creationId xmlns:a16="http://schemas.microsoft.com/office/drawing/2014/main" id="{25E3A0E7-8BB9-4433-B583-554AB97C666F}"/>
                  </a:ext>
                </a:extLst>
              </p:cNvPr>
              <p:cNvSpPr>
                <a:spLocks noChangeAspect="1"/>
              </p:cNvSpPr>
              <p:nvPr/>
            </p:nvSpPr>
            <p:spPr bwMode="auto">
              <a:xfrm>
                <a:off x="10361483" y="3731476"/>
                <a:ext cx="661499" cy="661499"/>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sz="2400" kern="0">
                  <a:solidFill>
                    <a:prstClr val="white"/>
                  </a:solidFill>
                  <a:latin typeface="Arial"/>
                  <a:ea typeface="微软雅黑"/>
                  <a:sym typeface="Century Gothic" panose="020B0502020202020204" pitchFamily="34" charset="0"/>
                </a:endParaRPr>
              </a:p>
            </p:txBody>
          </p:sp>
          <p:grpSp>
            <p:nvGrpSpPr>
              <p:cNvPr id="54" name="Group 69">
                <a:extLst>
                  <a:ext uri="{FF2B5EF4-FFF2-40B4-BE49-F238E27FC236}">
                    <a16:creationId xmlns:a16="http://schemas.microsoft.com/office/drawing/2014/main" id="{75B20127-0ACD-421C-9A56-9AB2DCC52389}"/>
                  </a:ext>
                </a:extLst>
              </p:cNvPr>
              <p:cNvGrpSpPr>
                <a:grpSpLocks/>
              </p:cNvGrpSpPr>
              <p:nvPr/>
            </p:nvGrpSpPr>
            <p:grpSpPr bwMode="auto">
              <a:xfrm>
                <a:off x="10485090" y="3886059"/>
                <a:ext cx="378479" cy="336427"/>
                <a:chOff x="0" y="0"/>
                <a:chExt cx="576" cy="515"/>
              </a:xfrm>
              <a:solidFill>
                <a:schemeClr val="bg1"/>
              </a:solidFill>
              <a:effectLst/>
            </p:grpSpPr>
            <p:sp>
              <p:nvSpPr>
                <p:cNvPr id="55" name="Freeform: Shape 70">
                  <a:extLst>
                    <a:ext uri="{FF2B5EF4-FFF2-40B4-BE49-F238E27FC236}">
                      <a16:creationId xmlns:a16="http://schemas.microsoft.com/office/drawing/2014/main" id="{0389D99B-E690-42AD-A845-C890134025BB}"/>
                    </a:ext>
                  </a:extLst>
                </p:cNvPr>
                <p:cNvSpPr>
                  <a:spLocks/>
                </p:cNvSpPr>
                <p:nvPr/>
              </p:nvSpPr>
              <p:spPr bwMode="auto">
                <a:xfrm>
                  <a:off x="0" y="0"/>
                  <a:ext cx="576" cy="5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1936" y="0"/>
                      </a:moveTo>
                      <a:cubicBezTo>
                        <a:pt x="6599" y="0"/>
                        <a:pt x="2272" y="4836"/>
                        <a:pt x="2272" y="10800"/>
                      </a:cubicBezTo>
                      <a:cubicBezTo>
                        <a:pt x="2272" y="10815"/>
                        <a:pt x="2273" y="10840"/>
                        <a:pt x="2273" y="10861"/>
                      </a:cubicBezTo>
                      <a:lnTo>
                        <a:pt x="0" y="10861"/>
                      </a:lnTo>
                      <a:lnTo>
                        <a:pt x="3616" y="14894"/>
                      </a:lnTo>
                      <a:lnTo>
                        <a:pt x="7238" y="10861"/>
                      </a:lnTo>
                      <a:lnTo>
                        <a:pt x="4958" y="10861"/>
                      </a:lnTo>
                      <a:cubicBezTo>
                        <a:pt x="4958" y="10860"/>
                        <a:pt x="4958" y="10859"/>
                        <a:pt x="4958" y="10858"/>
                      </a:cubicBezTo>
                      <a:cubicBezTo>
                        <a:pt x="4958" y="10838"/>
                        <a:pt x="4957" y="10814"/>
                        <a:pt x="4957" y="10800"/>
                      </a:cubicBezTo>
                      <a:cubicBezTo>
                        <a:pt x="4957" y="6499"/>
                        <a:pt x="8088" y="3000"/>
                        <a:pt x="11936" y="3000"/>
                      </a:cubicBezTo>
                      <a:cubicBezTo>
                        <a:pt x="15785" y="3000"/>
                        <a:pt x="18916" y="6499"/>
                        <a:pt x="18916" y="10800"/>
                      </a:cubicBezTo>
                      <a:cubicBezTo>
                        <a:pt x="18916" y="15101"/>
                        <a:pt x="15785" y="18600"/>
                        <a:pt x="11936" y="18600"/>
                      </a:cubicBezTo>
                      <a:cubicBezTo>
                        <a:pt x="9601" y="18600"/>
                        <a:pt x="7530" y="17309"/>
                        <a:pt x="6263" y="15335"/>
                      </a:cubicBezTo>
                      <a:lnTo>
                        <a:pt x="5132" y="16594"/>
                      </a:lnTo>
                      <a:lnTo>
                        <a:pt x="4341" y="17474"/>
                      </a:lnTo>
                      <a:cubicBezTo>
                        <a:pt x="6111" y="19986"/>
                        <a:pt x="8854" y="21600"/>
                        <a:pt x="11936" y="21600"/>
                      </a:cubicBezTo>
                      <a:cubicBezTo>
                        <a:pt x="17274" y="21600"/>
                        <a:pt x="21600" y="16765"/>
                        <a:pt x="21600" y="10800"/>
                      </a:cubicBezTo>
                      <a:cubicBezTo>
                        <a:pt x="21600" y="4836"/>
                        <a:pt x="17273" y="0"/>
                        <a:pt x="11936" y="0"/>
                      </a:cubicBezTo>
                      <a:close/>
                      <a:moveTo>
                        <a:pt x="11936" y="0"/>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6" name="Freeform: Shape 71">
                  <a:extLst>
                    <a:ext uri="{FF2B5EF4-FFF2-40B4-BE49-F238E27FC236}">
                      <a16:creationId xmlns:a16="http://schemas.microsoft.com/office/drawing/2014/main" id="{0FB7AAB6-D77B-4B58-995C-3D7833D4F6A8}"/>
                    </a:ext>
                  </a:extLst>
                </p:cNvPr>
                <p:cNvSpPr>
                  <a:spLocks/>
                </p:cNvSpPr>
                <p:nvPr/>
              </p:nvSpPr>
              <p:spPr bwMode="auto">
                <a:xfrm>
                  <a:off x="304" y="128"/>
                  <a:ext cx="134" cy="2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0"/>
                      </a:moveTo>
                      <a:lnTo>
                        <a:pt x="0" y="14168"/>
                      </a:lnTo>
                      <a:lnTo>
                        <a:pt x="32" y="14168"/>
                      </a:lnTo>
                      <a:lnTo>
                        <a:pt x="18924" y="21600"/>
                      </a:lnTo>
                      <a:lnTo>
                        <a:pt x="21600" y="18903"/>
                      </a:lnTo>
                      <a:lnTo>
                        <a:pt x="5054" y="12394"/>
                      </a:lnTo>
                      <a:lnTo>
                        <a:pt x="5054" y="0"/>
                      </a:lnTo>
                      <a:lnTo>
                        <a:pt x="0" y="0"/>
                      </a:lnTo>
                      <a:close/>
                      <a:moveTo>
                        <a:pt x="0" y="0"/>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grpSp>
          <p:nvGrpSpPr>
            <p:cNvPr id="57" name="组合 56">
              <a:extLst>
                <a:ext uri="{FF2B5EF4-FFF2-40B4-BE49-F238E27FC236}">
                  <a16:creationId xmlns:a16="http://schemas.microsoft.com/office/drawing/2014/main" id="{21E0ED1B-B82E-443F-922F-950E2D3E8590}"/>
                </a:ext>
              </a:extLst>
            </p:cNvPr>
            <p:cNvGrpSpPr/>
            <p:nvPr/>
          </p:nvGrpSpPr>
          <p:grpSpPr>
            <a:xfrm>
              <a:off x="1513530" y="3462860"/>
              <a:ext cx="661499" cy="661499"/>
              <a:chOff x="877021" y="1005576"/>
              <a:chExt cx="496124" cy="496124"/>
            </a:xfrm>
          </p:grpSpPr>
          <p:sp>
            <p:nvSpPr>
              <p:cNvPr id="58" name="Oval 76">
                <a:extLst>
                  <a:ext uri="{FF2B5EF4-FFF2-40B4-BE49-F238E27FC236}">
                    <a16:creationId xmlns:a16="http://schemas.microsoft.com/office/drawing/2014/main" id="{2A638A6E-23CE-44F8-8700-6DD392A0E169}"/>
                  </a:ext>
                </a:extLst>
              </p:cNvPr>
              <p:cNvSpPr>
                <a:spLocks noChangeAspect="1"/>
              </p:cNvSpPr>
              <p:nvPr/>
            </p:nvSpPr>
            <p:spPr bwMode="auto">
              <a:xfrm>
                <a:off x="877021" y="1005576"/>
                <a:ext cx="496124" cy="496124"/>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sz="2400" kern="0">
                  <a:solidFill>
                    <a:prstClr val="white"/>
                  </a:solidFill>
                  <a:latin typeface="Arial"/>
                  <a:ea typeface="微软雅黑"/>
                  <a:sym typeface="Century Gothic" panose="020B0502020202020204" pitchFamily="34" charset="0"/>
                </a:endParaRPr>
              </a:p>
            </p:txBody>
          </p:sp>
          <p:sp>
            <p:nvSpPr>
              <p:cNvPr id="59" name="Freeform: Shape 78">
                <a:extLst>
                  <a:ext uri="{FF2B5EF4-FFF2-40B4-BE49-F238E27FC236}">
                    <a16:creationId xmlns:a16="http://schemas.microsoft.com/office/drawing/2014/main" id="{0429EE28-5092-42FE-82FC-18C65D1F8B24}"/>
                  </a:ext>
                </a:extLst>
              </p:cNvPr>
              <p:cNvSpPr>
                <a:spLocks/>
              </p:cNvSpPr>
              <p:nvPr/>
            </p:nvSpPr>
            <p:spPr bwMode="auto">
              <a:xfrm>
                <a:off x="1056932" y="1119913"/>
                <a:ext cx="129983" cy="256144"/>
              </a:xfrm>
              <a:custGeom>
                <a:avLst/>
                <a:gdLst>
                  <a:gd name="T0" fmla="*/ 7876052 w 21600"/>
                  <a:gd name="T1" fmla="*/ 185358510 h 21600"/>
                  <a:gd name="T2" fmla="*/ 8461236 w 21600"/>
                  <a:gd name="T3" fmla="*/ 100252083 h 21600"/>
                  <a:gd name="T4" fmla="*/ 13475014 w 21600"/>
                  <a:gd name="T5" fmla="*/ 51005792 h 21600"/>
                  <a:gd name="T6" fmla="*/ 6737509 w 21600"/>
                  <a:gd name="T7" fmla="*/ 0 h 21600"/>
                  <a:gd name="T8" fmla="*/ 0 w 21600"/>
                  <a:gd name="T9" fmla="*/ 51005792 h 21600"/>
                  <a:gd name="T10" fmla="*/ 4941496 w 21600"/>
                  <a:gd name="T11" fmla="*/ 100110670 h 21600"/>
                  <a:gd name="T12" fmla="*/ 5527805 w 21600"/>
                  <a:gd name="T13" fmla="*/ 185387119 h 21600"/>
                  <a:gd name="T14" fmla="*/ 1748080 w 21600"/>
                  <a:gd name="T15" fmla="*/ 194154876 h 21600"/>
                  <a:gd name="T16" fmla="*/ 6733136 w 21600"/>
                  <a:gd name="T17" fmla="*/ 203194979 h 21600"/>
                  <a:gd name="T18" fmla="*/ 11718967 w 21600"/>
                  <a:gd name="T19" fmla="*/ 194154876 h 21600"/>
                  <a:gd name="T20" fmla="*/ 7876052 w 21600"/>
                  <a:gd name="T21" fmla="*/ 185358510 h 21600"/>
                  <a:gd name="T22" fmla="*/ 5811038 w 21600"/>
                  <a:gd name="T23" fmla="*/ 39764005 h 21600"/>
                  <a:gd name="T24" fmla="*/ 3381794 w 21600"/>
                  <a:gd name="T25" fmla="*/ 49678959 h 21600"/>
                  <a:gd name="T26" fmla="*/ 2388689 w 21600"/>
                  <a:gd name="T27" fmla="*/ 30187155 h 21600"/>
                  <a:gd name="T28" fmla="*/ 4817314 w 21600"/>
                  <a:gd name="T29" fmla="*/ 20272200 h 21600"/>
                  <a:gd name="T30" fmla="*/ 5811038 w 21600"/>
                  <a:gd name="T31" fmla="*/ 39764005 h 21600"/>
                  <a:gd name="T32" fmla="*/ 5811038 w 21600"/>
                  <a:gd name="T33" fmla="*/ 39764005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2625" y="19704"/>
                    </a:moveTo>
                    <a:lnTo>
                      <a:pt x="13563" y="10657"/>
                    </a:lnTo>
                    <a:cubicBezTo>
                      <a:pt x="18187" y="10044"/>
                      <a:pt x="21600" y="7936"/>
                      <a:pt x="21600" y="5422"/>
                    </a:cubicBezTo>
                    <a:cubicBezTo>
                      <a:pt x="21600" y="2427"/>
                      <a:pt x="16765" y="0"/>
                      <a:pt x="10800" y="0"/>
                    </a:cubicBezTo>
                    <a:cubicBezTo>
                      <a:pt x="4835" y="0"/>
                      <a:pt x="0" y="2427"/>
                      <a:pt x="0" y="5422"/>
                    </a:cubicBezTo>
                    <a:cubicBezTo>
                      <a:pt x="0" y="7915"/>
                      <a:pt x="3356" y="10009"/>
                      <a:pt x="7921" y="10642"/>
                    </a:cubicBezTo>
                    <a:lnTo>
                      <a:pt x="8861" y="19707"/>
                    </a:lnTo>
                    <a:cubicBezTo>
                      <a:pt x="5382" y="19811"/>
                      <a:pt x="2802" y="20188"/>
                      <a:pt x="2802" y="20639"/>
                    </a:cubicBezTo>
                    <a:cubicBezTo>
                      <a:pt x="2802" y="21170"/>
                      <a:pt x="6379" y="21600"/>
                      <a:pt x="10793" y="21600"/>
                    </a:cubicBezTo>
                    <a:cubicBezTo>
                      <a:pt x="15206" y="21600"/>
                      <a:pt x="18785" y="21169"/>
                      <a:pt x="18785" y="20639"/>
                    </a:cubicBezTo>
                    <a:cubicBezTo>
                      <a:pt x="18785" y="20184"/>
                      <a:pt x="16154" y="19803"/>
                      <a:pt x="12625" y="19704"/>
                    </a:cubicBezTo>
                    <a:close/>
                    <a:moveTo>
                      <a:pt x="9315" y="4227"/>
                    </a:moveTo>
                    <a:cubicBezTo>
                      <a:pt x="8680" y="5090"/>
                      <a:pt x="6937" y="5562"/>
                      <a:pt x="5421" y="5281"/>
                    </a:cubicBezTo>
                    <a:cubicBezTo>
                      <a:pt x="3906" y="5000"/>
                      <a:pt x="3193" y="4072"/>
                      <a:pt x="3829" y="3209"/>
                    </a:cubicBezTo>
                    <a:cubicBezTo>
                      <a:pt x="4464" y="2346"/>
                      <a:pt x="6207" y="1874"/>
                      <a:pt x="7722" y="2155"/>
                    </a:cubicBezTo>
                    <a:cubicBezTo>
                      <a:pt x="9238" y="2436"/>
                      <a:pt x="9951" y="3363"/>
                      <a:pt x="9315" y="4227"/>
                    </a:cubicBezTo>
                    <a:close/>
                    <a:moveTo>
                      <a:pt x="9315" y="4227"/>
                    </a:moveTo>
                  </a:path>
                </a:pathLst>
              </a:custGeom>
              <a:solidFill>
                <a:schemeClr val="bg1"/>
              </a:solidFill>
              <a:ln>
                <a:noFill/>
              </a:ln>
              <a:effec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60" name="组合 59">
              <a:extLst>
                <a:ext uri="{FF2B5EF4-FFF2-40B4-BE49-F238E27FC236}">
                  <a16:creationId xmlns:a16="http://schemas.microsoft.com/office/drawing/2014/main" id="{208C30E1-D931-4DDF-BEDD-2456F1FE2AB8}"/>
                </a:ext>
              </a:extLst>
            </p:cNvPr>
            <p:cNvGrpSpPr/>
            <p:nvPr/>
          </p:nvGrpSpPr>
          <p:grpSpPr>
            <a:xfrm>
              <a:off x="7339861" y="3448486"/>
              <a:ext cx="675873" cy="675873"/>
              <a:chOff x="5774152" y="1019507"/>
              <a:chExt cx="600563" cy="600563"/>
            </a:xfrm>
          </p:grpSpPr>
          <p:sp>
            <p:nvSpPr>
              <p:cNvPr id="61" name="Freeform: Shape 83">
                <a:extLst>
                  <a:ext uri="{FF2B5EF4-FFF2-40B4-BE49-F238E27FC236}">
                    <a16:creationId xmlns:a16="http://schemas.microsoft.com/office/drawing/2014/main" id="{44C5267F-0E8E-4AAB-BF16-7E609E8B949A}"/>
                  </a:ext>
                </a:extLst>
              </p:cNvPr>
              <p:cNvSpPr>
                <a:spLocks/>
              </p:cNvSpPr>
              <p:nvPr/>
            </p:nvSpPr>
            <p:spPr bwMode="auto">
              <a:xfrm>
                <a:off x="5774152" y="1019507"/>
                <a:ext cx="600563" cy="600563"/>
              </a:xfrm>
              <a:custGeom>
                <a:avLst/>
                <a:gdLst>
                  <a:gd name="T0" fmla="*/ 0 w 3223"/>
                  <a:gd name="T1" fmla="*/ 1612 h 3223"/>
                  <a:gd name="T2" fmla="*/ 0 w 3223"/>
                  <a:gd name="T3" fmla="*/ 1612 h 3223"/>
                  <a:gd name="T4" fmla="*/ 1611 w 3223"/>
                  <a:gd name="T5" fmla="*/ 0 h 3223"/>
                  <a:gd name="T6" fmla="*/ 3223 w 3223"/>
                  <a:gd name="T7" fmla="*/ 1612 h 3223"/>
                  <a:gd name="T8" fmla="*/ 1611 w 3223"/>
                  <a:gd name="T9" fmla="*/ 3223 h 3223"/>
                  <a:gd name="T10" fmla="*/ 0 w 3223"/>
                  <a:gd name="T11" fmla="*/ 1612 h 3223"/>
                </a:gdLst>
                <a:ahLst/>
                <a:cxnLst>
                  <a:cxn ang="0">
                    <a:pos x="T0" y="T1"/>
                  </a:cxn>
                  <a:cxn ang="0">
                    <a:pos x="T2" y="T3"/>
                  </a:cxn>
                  <a:cxn ang="0">
                    <a:pos x="T4" y="T5"/>
                  </a:cxn>
                  <a:cxn ang="0">
                    <a:pos x="T6" y="T7"/>
                  </a:cxn>
                  <a:cxn ang="0">
                    <a:pos x="T8" y="T9"/>
                  </a:cxn>
                  <a:cxn ang="0">
                    <a:pos x="T10" y="T11"/>
                  </a:cxn>
                </a:cxnLst>
                <a:rect l="0" t="0" r="r" b="b"/>
                <a:pathLst>
                  <a:path w="3223" h="3223">
                    <a:moveTo>
                      <a:pt x="0" y="1612"/>
                    </a:moveTo>
                    <a:lnTo>
                      <a:pt x="0" y="1612"/>
                    </a:lnTo>
                    <a:cubicBezTo>
                      <a:pt x="0" y="722"/>
                      <a:pt x="721" y="0"/>
                      <a:pt x="1611" y="0"/>
                    </a:cubicBezTo>
                    <a:cubicBezTo>
                      <a:pt x="2501" y="0"/>
                      <a:pt x="3223" y="722"/>
                      <a:pt x="3223" y="1612"/>
                    </a:cubicBezTo>
                    <a:cubicBezTo>
                      <a:pt x="3223" y="2502"/>
                      <a:pt x="2501" y="3223"/>
                      <a:pt x="1611" y="3223"/>
                    </a:cubicBezTo>
                    <a:cubicBezTo>
                      <a:pt x="721" y="3223"/>
                      <a:pt x="0" y="2502"/>
                      <a:pt x="0" y="1612"/>
                    </a:cubicBezTo>
                    <a:close/>
                  </a:path>
                </a:pathLst>
              </a:cu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sym typeface="Century Gothic" panose="020B0502020202020204" pitchFamily="34" charset="0"/>
                </a:endParaRPr>
              </a:p>
            </p:txBody>
          </p:sp>
          <p:grpSp>
            <p:nvGrpSpPr>
              <p:cNvPr id="62" name="Group 85">
                <a:extLst>
                  <a:ext uri="{FF2B5EF4-FFF2-40B4-BE49-F238E27FC236}">
                    <a16:creationId xmlns:a16="http://schemas.microsoft.com/office/drawing/2014/main" id="{DCB45614-1B35-4D0A-94F4-3D17A43A0179}"/>
                  </a:ext>
                </a:extLst>
              </p:cNvPr>
              <p:cNvGrpSpPr>
                <a:grpSpLocks/>
              </p:cNvGrpSpPr>
              <p:nvPr/>
            </p:nvGrpSpPr>
            <p:grpSpPr bwMode="auto">
              <a:xfrm>
                <a:off x="5965565" y="1157132"/>
                <a:ext cx="283861" cy="250217"/>
                <a:chOff x="52" y="-52"/>
                <a:chExt cx="578" cy="508"/>
              </a:xfrm>
              <a:solidFill>
                <a:schemeClr val="bg1"/>
              </a:solidFill>
              <a:effectLst/>
            </p:grpSpPr>
            <p:sp>
              <p:nvSpPr>
                <p:cNvPr id="63" name="Freeform: Shape 86">
                  <a:extLst>
                    <a:ext uri="{FF2B5EF4-FFF2-40B4-BE49-F238E27FC236}">
                      <a16:creationId xmlns:a16="http://schemas.microsoft.com/office/drawing/2014/main" id="{E76753B0-A55E-4C84-9C80-EF4A486181C8}"/>
                    </a:ext>
                  </a:extLst>
                </p:cNvPr>
                <p:cNvSpPr>
                  <a:spLocks/>
                </p:cNvSpPr>
                <p:nvPr/>
              </p:nvSpPr>
              <p:spPr bwMode="auto">
                <a:xfrm>
                  <a:off x="52" y="44"/>
                  <a:ext cx="412" cy="4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899" y="18001"/>
                      </a:moveTo>
                      <a:cubicBezTo>
                        <a:pt x="18899" y="18497"/>
                        <a:pt x="18495" y="18900"/>
                        <a:pt x="17998" y="18900"/>
                      </a:cubicBezTo>
                      <a:lnTo>
                        <a:pt x="3601" y="18900"/>
                      </a:lnTo>
                      <a:cubicBezTo>
                        <a:pt x="3105" y="18900"/>
                        <a:pt x="2701" y="18497"/>
                        <a:pt x="2701" y="18001"/>
                      </a:cubicBezTo>
                      <a:lnTo>
                        <a:pt x="2701" y="3598"/>
                      </a:lnTo>
                      <a:cubicBezTo>
                        <a:pt x="2701" y="3102"/>
                        <a:pt x="3105" y="2698"/>
                        <a:pt x="3601" y="2698"/>
                      </a:cubicBezTo>
                      <a:lnTo>
                        <a:pt x="16077" y="2698"/>
                      </a:lnTo>
                      <a:lnTo>
                        <a:pt x="18707" y="70"/>
                      </a:lnTo>
                      <a:cubicBezTo>
                        <a:pt x="18478" y="25"/>
                        <a:pt x="18241" y="0"/>
                        <a:pt x="17998" y="0"/>
                      </a:cubicBezTo>
                      <a:lnTo>
                        <a:pt x="3601" y="0"/>
                      </a:lnTo>
                      <a:cubicBezTo>
                        <a:pt x="1612" y="0"/>
                        <a:pt x="0" y="1611"/>
                        <a:pt x="0" y="3598"/>
                      </a:cubicBezTo>
                      <a:lnTo>
                        <a:pt x="0" y="18001"/>
                      </a:lnTo>
                      <a:cubicBezTo>
                        <a:pt x="0" y="19989"/>
                        <a:pt x="1612" y="21600"/>
                        <a:pt x="3601" y="21600"/>
                      </a:cubicBezTo>
                      <a:lnTo>
                        <a:pt x="17998" y="21600"/>
                      </a:lnTo>
                      <a:cubicBezTo>
                        <a:pt x="19987" y="21600"/>
                        <a:pt x="21600" y="19989"/>
                        <a:pt x="21600" y="18001"/>
                      </a:cubicBezTo>
                      <a:lnTo>
                        <a:pt x="21600" y="10014"/>
                      </a:lnTo>
                      <a:lnTo>
                        <a:pt x="18899" y="12712"/>
                      </a:lnTo>
                      <a:lnTo>
                        <a:pt x="18899" y="18001"/>
                      </a:lnTo>
                      <a:close/>
                      <a:moveTo>
                        <a:pt x="18899" y="18001"/>
                      </a:moveTo>
                    </a:path>
                  </a:pathLst>
                </a:custGeom>
                <a:gradFill>
                  <a:gsLst>
                    <a:gs pos="0">
                      <a:srgbClr val="4999E9"/>
                    </a:gs>
                    <a:gs pos="100000">
                      <a:srgbClr val="00B0F0"/>
                    </a:gs>
                  </a:gsLst>
                  <a:lin ang="18900000" scaled="1"/>
                </a:gra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64" name="Freeform: Shape 87">
                  <a:extLst>
                    <a:ext uri="{FF2B5EF4-FFF2-40B4-BE49-F238E27FC236}">
                      <a16:creationId xmlns:a16="http://schemas.microsoft.com/office/drawing/2014/main" id="{F113AC05-6474-4507-8065-D1791779DF1B}"/>
                    </a:ext>
                  </a:extLst>
                </p:cNvPr>
                <p:cNvSpPr>
                  <a:spLocks/>
                </p:cNvSpPr>
                <p:nvPr/>
              </p:nvSpPr>
              <p:spPr bwMode="auto">
                <a:xfrm>
                  <a:off x="228" y="28"/>
                  <a:ext cx="331" cy="3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21600" y="4818"/>
                      </a:moveTo>
                      <a:lnTo>
                        <a:pt x="16780" y="0"/>
                      </a:lnTo>
                      <a:lnTo>
                        <a:pt x="2322" y="14460"/>
                      </a:lnTo>
                      <a:lnTo>
                        <a:pt x="2320" y="14460"/>
                      </a:lnTo>
                      <a:lnTo>
                        <a:pt x="2320" y="14462"/>
                      </a:lnTo>
                      <a:lnTo>
                        <a:pt x="2319" y="14462"/>
                      </a:lnTo>
                      <a:lnTo>
                        <a:pt x="2320" y="14462"/>
                      </a:lnTo>
                      <a:lnTo>
                        <a:pt x="0" y="21600"/>
                      </a:lnTo>
                      <a:lnTo>
                        <a:pt x="7138" y="19281"/>
                      </a:lnTo>
                      <a:lnTo>
                        <a:pt x="7140" y="19281"/>
                      </a:lnTo>
                      <a:lnTo>
                        <a:pt x="7140" y="19279"/>
                      </a:lnTo>
                      <a:lnTo>
                        <a:pt x="21600" y="4818"/>
                      </a:lnTo>
                      <a:close/>
                      <a:moveTo>
                        <a:pt x="5635" y="15238"/>
                      </a:moveTo>
                      <a:lnTo>
                        <a:pt x="4840" y="14443"/>
                      </a:lnTo>
                      <a:lnTo>
                        <a:pt x="16793" y="2490"/>
                      </a:lnTo>
                      <a:lnTo>
                        <a:pt x="17587" y="3283"/>
                      </a:lnTo>
                      <a:lnTo>
                        <a:pt x="5635" y="15238"/>
                      </a:lnTo>
                      <a:close/>
                      <a:moveTo>
                        <a:pt x="5635" y="15238"/>
                      </a:moveTo>
                    </a:path>
                  </a:pathLst>
                </a:custGeom>
                <a:gradFill>
                  <a:gsLst>
                    <a:gs pos="0">
                      <a:srgbClr val="4999E9"/>
                    </a:gs>
                    <a:gs pos="100000">
                      <a:srgbClr val="00B0F0"/>
                    </a:gs>
                  </a:gsLst>
                  <a:lin ang="18900000" scaled="1"/>
                </a:gra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65" name="Freeform: Shape 88">
                  <a:extLst>
                    <a:ext uri="{FF2B5EF4-FFF2-40B4-BE49-F238E27FC236}">
                      <a16:creationId xmlns:a16="http://schemas.microsoft.com/office/drawing/2014/main" id="{2C54807A-7A2E-4FBA-B7CF-153300A7457B}"/>
                    </a:ext>
                  </a:extLst>
                </p:cNvPr>
                <p:cNvSpPr>
                  <a:spLocks/>
                </p:cNvSpPr>
                <p:nvPr/>
              </p:nvSpPr>
              <p:spPr bwMode="auto">
                <a:xfrm>
                  <a:off x="508" y="-52"/>
                  <a:ext cx="122" cy="12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3026" y="21600"/>
                      </a:moveTo>
                      <a:lnTo>
                        <a:pt x="0" y="8574"/>
                      </a:lnTo>
                      <a:lnTo>
                        <a:pt x="8574" y="0"/>
                      </a:lnTo>
                      <a:lnTo>
                        <a:pt x="21600" y="13026"/>
                      </a:lnTo>
                      <a:lnTo>
                        <a:pt x="13026" y="21600"/>
                      </a:lnTo>
                      <a:close/>
                      <a:moveTo>
                        <a:pt x="13026" y="21600"/>
                      </a:moveTo>
                    </a:path>
                  </a:pathLst>
                </a:custGeom>
                <a:gradFill>
                  <a:gsLst>
                    <a:gs pos="0">
                      <a:srgbClr val="4999E9"/>
                    </a:gs>
                    <a:gs pos="100000">
                      <a:srgbClr val="00B0F0"/>
                    </a:gs>
                  </a:gsLst>
                  <a:lin ang="18900000" scaled="1"/>
                </a:gra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defTabSz="1219170"/>
                  <a:endParaRPr sz="240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grpSp>
      <p:sp>
        <p:nvSpPr>
          <p:cNvPr id="68" name="矩形 67">
            <a:extLst>
              <a:ext uri="{FF2B5EF4-FFF2-40B4-BE49-F238E27FC236}">
                <a16:creationId xmlns:a16="http://schemas.microsoft.com/office/drawing/2014/main" id="{A930BFB1-0E01-4280-8AFA-B3EDBDCC1995}"/>
              </a:ext>
            </a:extLst>
          </p:cNvPr>
          <p:cNvSpPr/>
          <p:nvPr/>
        </p:nvSpPr>
        <p:spPr>
          <a:xfrm>
            <a:off x="1064791" y="3562890"/>
            <a:ext cx="9161389" cy="2398542"/>
          </a:xfrm>
          <a:prstGeom prst="rect">
            <a:avLst/>
          </a:prstGeom>
          <a:noFill/>
        </p:spPr>
        <p:txBody>
          <a:bodyPr wrap="square" lIns="0" tIns="0" rIns="0" bIns="0" rtlCol="0">
            <a:spAutoFit/>
          </a:bodyPr>
          <a:lstStyle/>
          <a:p>
            <a:pPr algn="just" hangingPunct="0">
              <a:lnSpc>
                <a:spcPct val="150000"/>
              </a:lnSpc>
            </a:pP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是现今最火的前端三大框架（</a:t>
            </a:r>
            <a:r>
              <a:rPr lang="en-US" altLang="zh-CN" sz="1050" dirty="0" err="1">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React,Angular,vue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）之一，相比与其他</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2</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款框架而言，</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面世还相对较晚，关于</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的文档介绍远没有</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React</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和</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Angular</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成熟，但好在</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是由国人自主研发，其中文文档相比就比较丰富，更便于初学者学习，</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最大的特性就是不再进行</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Dom</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操作，提高了开发效率。</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的生命周期和数据双向绑定机制是所有</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开发者必须掌握的核心机制。</a:t>
            </a:r>
          </a:p>
          <a:p>
            <a:pPr algn="just" hangingPunct="0">
              <a:lnSpc>
                <a:spcPct val="150000"/>
              </a:lnSpc>
            </a:pPr>
            <a:r>
              <a:rPr lang="en-US" altLang="zh-CN" sz="1050" dirty="0" err="1">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Vuecli</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的使用简化了配置</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Webpack</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和各种静态资源存放路径的问题，使前端开发人员只需关注组件代码即可，目录结构可直接通过</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Webpack </a:t>
            </a:r>
            <a:r>
              <a:rPr lang="en-US" altLang="zh-CN" sz="1050" dirty="0" err="1">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init</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构建。无需自行配置，所有跨域配置都已经写在了</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Config</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文件中，只需更改配置信息即可。简化了复杂的操作，不必每次启动一个</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项目就需要大量的时间配置文件目录。</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框架的组件能渗透于各个页面，不用再像传统方式一样每个页面都去写一遍公共的样式，很大程度上帮助了前端开发者的工作效率，而</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框架也让前端开发者有了后端开发的思想，而且相比于其它框架如</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React</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何</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Angular</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，这两者的学习成本要比</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要高很多，因为这两门框架是基于</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Dom</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进行开发，而</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的出现，让</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Dom</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操作不再变得那么复杂，可以实现对</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Dom</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元素的绑定来实现间接操作</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Dom</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目的，其组件开发，模块化开发的思想也是众多前端开发人员所热捧的，因为这样就有一个完整的思想构图。对于开发者而言就不必使用传统的模板引擎进行开发。时间和效率上都能得到最大的优化。其支持多种依赖协同开发，如基于</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的简易</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Ajax</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请求</a:t>
            </a:r>
            <a:r>
              <a:rPr lang="en-US" altLang="zh-CN" sz="1050" dirty="0" err="1">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Axios</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状态管理系统</a:t>
            </a:r>
            <a:r>
              <a:rPr lang="en-US" altLang="zh-CN" sz="1050" dirty="0" err="1">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Vuex</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等，这都使得</a:t>
            </a:r>
            <a:r>
              <a:rPr lang="en-US" altLang="zh-CN"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050" dirty="0">
                <a:solidFill>
                  <a:schemeClr val="tx1">
                    <a:lumMod val="50000"/>
                    <a:lumOff val="50000"/>
                  </a:schemeClr>
                </a:solidFill>
                <a:latin typeface="思源黑体 CN Regular" panose="020B0500000000000000" pitchFamily="34" charset="-122"/>
                <a:ea typeface="思源黑体 CN Regular" panose="020B0500000000000000" pitchFamily="34" charset="-122"/>
                <a:cs typeface="+mn-ea"/>
                <a:sym typeface="+mn-lt"/>
              </a:rPr>
              <a:t>越来越受前端开发者喜爱的原因。</a:t>
            </a:r>
          </a:p>
        </p:txBody>
      </p:sp>
      <p:sp>
        <p:nvSpPr>
          <p:cNvPr id="79" name="矩形: 圆角 78">
            <a:extLst>
              <a:ext uri="{FF2B5EF4-FFF2-40B4-BE49-F238E27FC236}">
                <a16:creationId xmlns:a16="http://schemas.microsoft.com/office/drawing/2014/main" id="{7BA34F0E-0D68-4380-9970-EE8CC1BF145F}"/>
              </a:ext>
            </a:extLst>
          </p:cNvPr>
          <p:cNvSpPr/>
          <p:nvPr/>
        </p:nvSpPr>
        <p:spPr>
          <a:xfrm>
            <a:off x="4759624" y="1420563"/>
            <a:ext cx="2616200" cy="682393"/>
          </a:xfrm>
          <a:prstGeom prst="roundRect">
            <a:avLst>
              <a:gd name="adj" fmla="val 50000"/>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rPr>
              <a:t>VUE</a:t>
            </a:r>
            <a:r>
              <a:rPr lang="zh-CN" altLang="en-US" sz="2400" dirty="0">
                <a:solidFill>
                  <a:schemeClr val="bg1"/>
                </a:solidFill>
                <a:latin typeface="思源黑体 Bold" panose="020B0800000000000000" pitchFamily="34" charset="-122"/>
                <a:ea typeface="思源黑体 Bold" panose="020B0800000000000000" pitchFamily="34" charset="-122"/>
                <a:cs typeface="+mn-ea"/>
              </a:rPr>
              <a:t>介绍</a:t>
            </a:r>
          </a:p>
        </p:txBody>
      </p:sp>
    </p:spTree>
    <p:extLst>
      <p:ext uri="{BB962C8B-B14F-4D97-AF65-F5344CB8AC3E}">
        <p14:creationId xmlns:p14="http://schemas.microsoft.com/office/powerpoint/2010/main" val="23305979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anim calcmode="lin" valueType="num">
                                      <p:cBhvr>
                                        <p:cTn id="30" dur="1000" fill="hold"/>
                                        <p:tgtEl>
                                          <p:spTgt spid="79"/>
                                        </p:tgtEl>
                                        <p:attrNameLst>
                                          <p:attrName>ppt_x</p:attrName>
                                        </p:attrNameLst>
                                      </p:cBhvr>
                                      <p:tavLst>
                                        <p:tav tm="0">
                                          <p:val>
                                            <p:strVal val="#ppt_x"/>
                                          </p:val>
                                        </p:tav>
                                        <p:tav tm="100000">
                                          <p:val>
                                            <p:strVal val="#ppt_x"/>
                                          </p:val>
                                        </p:tav>
                                      </p:tavLst>
                                    </p:anim>
                                    <p:anim calcmode="lin" valueType="num">
                                      <p:cBhvr>
                                        <p:cTn id="31"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前端技术栈</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11" name="矩形 10">
            <a:extLst>
              <a:ext uri="{FF2B5EF4-FFF2-40B4-BE49-F238E27FC236}">
                <a16:creationId xmlns:a16="http://schemas.microsoft.com/office/drawing/2014/main" id="{B8F0BF42-C6B6-4F96-B8AF-7CE82536332F}"/>
              </a:ext>
            </a:extLst>
          </p:cNvPr>
          <p:cNvSpPr/>
          <p:nvPr/>
        </p:nvSpPr>
        <p:spPr>
          <a:xfrm>
            <a:off x="1092200" y="1511300"/>
            <a:ext cx="3149600" cy="1879600"/>
          </a:xfrm>
          <a:prstGeom prst="rect">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22" name="矩形 21">
            <a:extLst>
              <a:ext uri="{FF2B5EF4-FFF2-40B4-BE49-F238E27FC236}">
                <a16:creationId xmlns:a16="http://schemas.microsoft.com/office/drawing/2014/main" id="{8FD9D9B1-0032-4D4A-8212-E41B78CEB480}"/>
              </a:ext>
            </a:extLst>
          </p:cNvPr>
          <p:cNvSpPr/>
          <p:nvPr/>
        </p:nvSpPr>
        <p:spPr>
          <a:xfrm>
            <a:off x="1574800" y="1930400"/>
            <a:ext cx="5118100" cy="3505200"/>
          </a:xfrm>
          <a:prstGeom prst="rect">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23" name="矩形 22">
            <a:extLst>
              <a:ext uri="{FF2B5EF4-FFF2-40B4-BE49-F238E27FC236}">
                <a16:creationId xmlns:a16="http://schemas.microsoft.com/office/drawing/2014/main" id="{49995044-836A-4902-B78C-8DCFA22407CA}"/>
              </a:ext>
            </a:extLst>
          </p:cNvPr>
          <p:cNvSpPr/>
          <p:nvPr/>
        </p:nvSpPr>
        <p:spPr>
          <a:xfrm>
            <a:off x="5829300" y="1930400"/>
            <a:ext cx="5118100" cy="3505200"/>
          </a:xfrm>
          <a:prstGeom prst="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5" name="矩形 24">
            <a:extLst>
              <a:ext uri="{FF2B5EF4-FFF2-40B4-BE49-F238E27FC236}">
                <a16:creationId xmlns:a16="http://schemas.microsoft.com/office/drawing/2014/main" id="{4025F6D9-4FE2-42A7-8CA6-DB2B791F571C}"/>
              </a:ext>
            </a:extLst>
          </p:cNvPr>
          <p:cNvSpPr/>
          <p:nvPr/>
        </p:nvSpPr>
        <p:spPr>
          <a:xfrm>
            <a:off x="6045200" y="1930400"/>
            <a:ext cx="5118100" cy="3505200"/>
          </a:xfrm>
          <a:prstGeom prst="rect">
            <a:avLst/>
          </a:prstGeom>
          <a:blipFill dpi="0" rotWithShape="1">
            <a:blip r:embed="rId2"/>
            <a:srcRect/>
            <a:stretch>
              <a:fillRect l="-7633" r="-7633"/>
            </a:stretch>
          </a:blip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grpSp>
        <p:nvGrpSpPr>
          <p:cNvPr id="27" name="组合 26">
            <a:extLst>
              <a:ext uri="{FF2B5EF4-FFF2-40B4-BE49-F238E27FC236}">
                <a16:creationId xmlns:a16="http://schemas.microsoft.com/office/drawing/2014/main" id="{2FA2B9AE-12B1-43F0-8FCC-A267E988CAC3}"/>
              </a:ext>
            </a:extLst>
          </p:cNvPr>
          <p:cNvGrpSpPr/>
          <p:nvPr/>
        </p:nvGrpSpPr>
        <p:grpSpPr>
          <a:xfrm>
            <a:off x="2249295" y="2463727"/>
            <a:ext cx="3249805" cy="2350653"/>
            <a:chOff x="1040007" y="3431653"/>
            <a:chExt cx="3249805" cy="2350653"/>
          </a:xfrm>
        </p:grpSpPr>
        <p:sp>
          <p:nvSpPr>
            <p:cNvPr id="28" name="矩形 27">
              <a:extLst>
                <a:ext uri="{FF2B5EF4-FFF2-40B4-BE49-F238E27FC236}">
                  <a16:creationId xmlns:a16="http://schemas.microsoft.com/office/drawing/2014/main" id="{59CE753A-7D3A-497F-B1EB-03B9BAA3D483}"/>
                </a:ext>
              </a:extLst>
            </p:cNvPr>
            <p:cNvSpPr/>
            <p:nvPr/>
          </p:nvSpPr>
          <p:spPr>
            <a:xfrm>
              <a:off x="1044303" y="3431653"/>
              <a:ext cx="2168989" cy="369332"/>
            </a:xfrm>
            <a:prstGeom prst="rect">
              <a:avLst/>
            </a:prstGeom>
            <a:noFill/>
          </p:spPr>
          <p:txBody>
            <a:bodyPr wrap="square" lIns="0" tIns="0" rIns="0" bIns="0" rtlCol="0">
              <a:spAutoFit/>
            </a:bodyPr>
            <a:lstStyle/>
            <a:p>
              <a:pPr algn="just" hangingPunct="0"/>
              <a:r>
                <a:rPr lang="zh-CN" altLang="en-US" sz="2400" b="1" dirty="0">
                  <a:gradFill>
                    <a:gsLst>
                      <a:gs pos="0">
                        <a:srgbClr val="4999E9"/>
                      </a:gs>
                      <a:gs pos="100000">
                        <a:srgbClr val="00B0F0"/>
                      </a:gs>
                    </a:gsLst>
                    <a:lin ang="18900000" scaled="1"/>
                  </a:gradFill>
                  <a:latin typeface="思源黑体 CN Bold" panose="020B0800000000000000" pitchFamily="34" charset="-122"/>
                  <a:ea typeface="思源黑体 CN Bold" panose="020B0800000000000000" pitchFamily="34" charset="-122"/>
                  <a:cs typeface="+mn-ea"/>
                  <a:sym typeface="+mn-lt"/>
                </a:rPr>
                <a:t>尤雨溪</a:t>
              </a:r>
            </a:p>
          </p:txBody>
        </p:sp>
        <p:sp>
          <p:nvSpPr>
            <p:cNvPr id="29" name="矩形 28">
              <a:extLst>
                <a:ext uri="{FF2B5EF4-FFF2-40B4-BE49-F238E27FC236}">
                  <a16:creationId xmlns:a16="http://schemas.microsoft.com/office/drawing/2014/main" id="{789E0F78-BB83-4491-9A04-9444BF0B9C61}"/>
                </a:ext>
              </a:extLst>
            </p:cNvPr>
            <p:cNvSpPr/>
            <p:nvPr/>
          </p:nvSpPr>
          <p:spPr>
            <a:xfrm>
              <a:off x="1040007" y="3877682"/>
              <a:ext cx="3249805" cy="1904624"/>
            </a:xfrm>
            <a:prstGeom prst="rect">
              <a:avLst/>
            </a:prstGeom>
            <a:noFill/>
          </p:spPr>
          <p:txBody>
            <a:bodyPr wrap="square" lIns="0" tIns="0" rIns="0" bIns="0" rtlCol="0">
              <a:spAutoFit/>
            </a:bodyPr>
            <a:lstStyle/>
            <a:p>
              <a:pPr algn="just" hangingPunct="0">
                <a:lnSpc>
                  <a:spcPct val="150000"/>
                </a:lnSpc>
              </a:pP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2016</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年</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9</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月</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3</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日，在南京的</a:t>
              </a:r>
              <a:r>
                <a:rPr lang="en-US" altLang="zh-CN" sz="1400" dirty="0" err="1">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JSConf</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上，</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Vue</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作者尤雨溪正式宣布加盟阿里巴巴</a:t>
              </a:r>
              <a:r>
                <a:rPr lang="en-US" altLang="zh-CN" sz="1400" dirty="0" err="1">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Weex</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团队，尤雨溪称他将以技术顾问的身份加入</a:t>
              </a:r>
              <a:r>
                <a:rPr lang="en-US" altLang="zh-CN" sz="1400" dirty="0" err="1">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Weex</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团队来做 </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Vue </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和 </a:t>
              </a:r>
              <a:r>
                <a:rPr lang="en-US" altLang="zh-CN" sz="1400" dirty="0" err="1">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Weex</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 </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的 </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JavaScript runtime </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整合，目标是让大家能用 </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Vue </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的语法跨三端。</a:t>
              </a:r>
            </a:p>
          </p:txBody>
        </p:sp>
      </p:grpSp>
      <p:pic>
        <p:nvPicPr>
          <p:cNvPr id="14" name="图片 13">
            <a:extLst>
              <a:ext uri="{FF2B5EF4-FFF2-40B4-BE49-F238E27FC236}">
                <a16:creationId xmlns:a16="http://schemas.microsoft.com/office/drawing/2014/main" id="{669CCB59-A59E-4EE2-B76D-0A5DE0A20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1930400"/>
            <a:ext cx="5334000" cy="3505200"/>
          </a:xfrm>
          <a:prstGeom prst="rect">
            <a:avLst/>
          </a:prstGeom>
        </p:spPr>
      </p:pic>
    </p:spTree>
    <p:extLst>
      <p:ext uri="{BB962C8B-B14F-4D97-AF65-F5344CB8AC3E}">
        <p14:creationId xmlns:p14="http://schemas.microsoft.com/office/powerpoint/2010/main" val="13330839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par>
                          <p:cTn id="39" fill="hold">
                            <p:stCondLst>
                              <p:cond delay="500"/>
                            </p:stCondLst>
                            <p:childTnLst>
                              <p:par>
                                <p:cTn id="40" presetID="42"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11" grpId="0" animBg="1"/>
      <p:bldP spid="2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809316DB-A682-41F7-BF1B-59145B6B79C5}"/>
              </a:ext>
            </a:extLst>
          </p:cNvPr>
          <p:cNvGrpSpPr/>
          <p:nvPr/>
        </p:nvGrpSpPr>
        <p:grpSpPr>
          <a:xfrm flipH="1">
            <a:off x="6389544" y="904321"/>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2" name="矩形: 圆角 31">
            <a:extLst>
              <a:ext uri="{FF2B5EF4-FFF2-40B4-BE49-F238E27FC236}">
                <a16:creationId xmlns:a16="http://schemas.microsoft.com/office/drawing/2014/main" id="{61C58125-63B1-4F99-9840-1C7663CBDF87}"/>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18900000" flipH="1">
            <a:off x="1138615" y="2903917"/>
            <a:ext cx="2966054" cy="2966054"/>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18900000" flipH="1">
            <a:off x="716918" y="-598243"/>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18900000">
            <a:off x="9178884" y="1880852"/>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18900000">
            <a:off x="3294649"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18900000">
            <a:off x="1096309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11" name="组合 10">
            <a:extLst>
              <a:ext uri="{FF2B5EF4-FFF2-40B4-BE49-F238E27FC236}">
                <a16:creationId xmlns:a16="http://schemas.microsoft.com/office/drawing/2014/main" id="{2D2315FB-16DC-44EA-9431-D056B30FC2AC}"/>
              </a:ext>
            </a:extLst>
          </p:cNvPr>
          <p:cNvGrpSpPr/>
          <p:nvPr/>
        </p:nvGrpSpPr>
        <p:grpSpPr>
          <a:xfrm>
            <a:off x="6536927" y="2421590"/>
            <a:ext cx="1667273" cy="401905"/>
            <a:chOff x="9369027" y="5558490"/>
            <a:chExt cx="1667273"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flipH="1">
              <a:off x="9369027" y="5558490"/>
              <a:ext cx="1667273" cy="401905"/>
              <a:chOff x="1816603" y="3643965"/>
              <a:chExt cx="1667273"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PART</a:t>
              </a:r>
            </a:p>
          </p:txBody>
        </p:sp>
      </p:grpSp>
      <p:sp>
        <p:nvSpPr>
          <p:cNvPr id="49" name="矩形: 圆角 48">
            <a:extLst>
              <a:ext uri="{FF2B5EF4-FFF2-40B4-BE49-F238E27FC236}">
                <a16:creationId xmlns:a16="http://schemas.microsoft.com/office/drawing/2014/main" id="{43973E02-692E-4834-9D18-F3C3F6A52A40}"/>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
        <p:nvSpPr>
          <p:cNvPr id="51" name="文本框 50">
            <a:extLst>
              <a:ext uri="{FF2B5EF4-FFF2-40B4-BE49-F238E27FC236}">
                <a16:creationId xmlns:a16="http://schemas.microsoft.com/office/drawing/2014/main" id="{2053B2C1-F1C7-4A59-BA19-B385FB1A21C6}"/>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Bold" panose="020B0800000000000000" pitchFamily="34" charset="-122"/>
                <a:ea typeface="思源黑体 CN Bold" panose="020B0800000000000000" pitchFamily="34" charset="-122"/>
              </a:rPr>
              <a:t>03.</a:t>
            </a:r>
            <a:endParaRPr lang="zh-CN" altLang="en-US" sz="9600" spc="300" dirty="0">
              <a:solidFill>
                <a:schemeClr val="bg1"/>
              </a:solidFill>
              <a:latin typeface="思源黑体 CN Bold" panose="020B0800000000000000" pitchFamily="34" charset="-122"/>
              <a:ea typeface="思源黑体 CN Bold" panose="020B0800000000000000" pitchFamily="34" charset="-122"/>
            </a:endParaRPr>
          </a:p>
        </p:txBody>
      </p:sp>
      <p:sp>
        <p:nvSpPr>
          <p:cNvPr id="53" name="文本框 52">
            <a:extLst>
              <a:ext uri="{FF2B5EF4-FFF2-40B4-BE49-F238E27FC236}">
                <a16:creationId xmlns:a16="http://schemas.microsoft.com/office/drawing/2014/main" id="{2304F99B-640E-4C67-B24A-F5AA44ED4CBB}"/>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前端基础必备</a:t>
            </a:r>
          </a:p>
        </p:txBody>
      </p:sp>
      <p:sp>
        <p:nvSpPr>
          <p:cNvPr id="54" name="文本框 53">
            <a:extLst>
              <a:ext uri="{FF2B5EF4-FFF2-40B4-BE49-F238E27FC236}">
                <a16:creationId xmlns:a16="http://schemas.microsoft.com/office/drawing/2014/main" id="{3DB55255-15CB-48EF-AC8E-6193E04C00AE}"/>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Tree>
    <p:extLst>
      <p:ext uri="{BB962C8B-B14F-4D97-AF65-F5344CB8AC3E}">
        <p14:creationId xmlns:p14="http://schemas.microsoft.com/office/powerpoint/2010/main" val="19783493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1000" fill="hold"/>
                                        <p:tgtEl>
                                          <p:spTgt spid="51"/>
                                        </p:tgtEl>
                                        <p:attrNameLst>
                                          <p:attrName>ppt_w</p:attrName>
                                        </p:attrNameLst>
                                      </p:cBhvr>
                                      <p:tavLst>
                                        <p:tav tm="0">
                                          <p:val>
                                            <p:fltVal val="0"/>
                                          </p:val>
                                        </p:tav>
                                        <p:tav tm="100000">
                                          <p:val>
                                            <p:strVal val="#ppt_w"/>
                                          </p:val>
                                        </p:tav>
                                      </p:tavLst>
                                    </p:anim>
                                    <p:anim calcmode="lin" valueType="num">
                                      <p:cBhvr>
                                        <p:cTn id="15" dur="1000" fill="hold"/>
                                        <p:tgtEl>
                                          <p:spTgt spid="51"/>
                                        </p:tgtEl>
                                        <p:attrNameLst>
                                          <p:attrName>ppt_h</p:attrName>
                                        </p:attrNameLst>
                                      </p:cBhvr>
                                      <p:tavLst>
                                        <p:tav tm="0">
                                          <p:val>
                                            <p:fltVal val="0"/>
                                          </p:val>
                                        </p:tav>
                                        <p:tav tm="100000">
                                          <p:val>
                                            <p:strVal val="#ppt_h"/>
                                          </p:val>
                                        </p:tav>
                                      </p:tavLst>
                                    </p:anim>
                                    <p:anim calcmode="lin" valueType="num">
                                      <p:cBhvr>
                                        <p:cTn id="16" dur="1000" fill="hold"/>
                                        <p:tgtEl>
                                          <p:spTgt spid="51"/>
                                        </p:tgtEl>
                                        <p:attrNameLst>
                                          <p:attrName>style.rotation</p:attrName>
                                        </p:attrNameLst>
                                      </p:cBhvr>
                                      <p:tavLst>
                                        <p:tav tm="0">
                                          <p:val>
                                            <p:fltVal val="90"/>
                                          </p:val>
                                        </p:tav>
                                        <p:tav tm="100000">
                                          <p:val>
                                            <p:fltVal val="0"/>
                                          </p:val>
                                        </p:tav>
                                      </p:tavLst>
                                    </p:anim>
                                    <p:animEffect transition="in" filter="fade">
                                      <p:cBhvr>
                                        <p:cTn id="17" dur="1000"/>
                                        <p:tgtEl>
                                          <p:spTgt spid="5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fltVal val="0"/>
                                          </p:val>
                                        </p:tav>
                                        <p:tav tm="100000">
                                          <p:val>
                                            <p:strVal val="#ppt_w"/>
                                          </p:val>
                                        </p:tav>
                                      </p:tavLst>
                                    </p:anim>
                                    <p:anim calcmode="lin" valueType="num">
                                      <p:cBhvr>
                                        <p:cTn id="21" dur="1000" fill="hold"/>
                                        <p:tgtEl>
                                          <p:spTgt spid="32"/>
                                        </p:tgtEl>
                                        <p:attrNameLst>
                                          <p:attrName>ppt_h</p:attrName>
                                        </p:attrNameLst>
                                      </p:cBhvr>
                                      <p:tavLst>
                                        <p:tav tm="0">
                                          <p:val>
                                            <p:fltVal val="0"/>
                                          </p:val>
                                        </p:tav>
                                        <p:tav tm="100000">
                                          <p:val>
                                            <p:strVal val="#ppt_h"/>
                                          </p:val>
                                        </p:tav>
                                      </p:tavLst>
                                    </p:anim>
                                    <p:anim calcmode="lin" valueType="num">
                                      <p:cBhvr>
                                        <p:cTn id="22" dur="1000" fill="hold"/>
                                        <p:tgtEl>
                                          <p:spTgt spid="32"/>
                                        </p:tgtEl>
                                        <p:attrNameLst>
                                          <p:attrName>style.rotation</p:attrName>
                                        </p:attrNameLst>
                                      </p:cBhvr>
                                      <p:tavLst>
                                        <p:tav tm="0">
                                          <p:val>
                                            <p:fltVal val="90"/>
                                          </p:val>
                                        </p:tav>
                                        <p:tav tm="100000">
                                          <p:val>
                                            <p:fltVal val="0"/>
                                          </p:val>
                                        </p:tav>
                                      </p:tavLst>
                                    </p:anim>
                                    <p:animEffect transition="in" filter="fade">
                                      <p:cBhvr>
                                        <p:cTn id="23" dur="1000"/>
                                        <p:tgtEl>
                                          <p:spTgt spid="3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000" fill="hold"/>
                                        <p:tgtEl>
                                          <p:spTgt spid="27"/>
                                        </p:tgtEl>
                                        <p:attrNameLst>
                                          <p:attrName>ppt_w</p:attrName>
                                        </p:attrNameLst>
                                      </p:cBhvr>
                                      <p:tavLst>
                                        <p:tav tm="0">
                                          <p:val>
                                            <p:fltVal val="0"/>
                                          </p:val>
                                        </p:tav>
                                        <p:tav tm="100000">
                                          <p:val>
                                            <p:strVal val="#ppt_w"/>
                                          </p:val>
                                        </p:tav>
                                      </p:tavLst>
                                    </p:anim>
                                    <p:anim calcmode="lin" valueType="num">
                                      <p:cBhvr>
                                        <p:cTn id="27" dur="1000" fill="hold"/>
                                        <p:tgtEl>
                                          <p:spTgt spid="27"/>
                                        </p:tgtEl>
                                        <p:attrNameLst>
                                          <p:attrName>ppt_h</p:attrName>
                                        </p:attrNameLst>
                                      </p:cBhvr>
                                      <p:tavLst>
                                        <p:tav tm="0">
                                          <p:val>
                                            <p:fltVal val="0"/>
                                          </p:val>
                                        </p:tav>
                                        <p:tav tm="100000">
                                          <p:val>
                                            <p:strVal val="#ppt_h"/>
                                          </p:val>
                                        </p:tav>
                                      </p:tavLst>
                                    </p:anim>
                                    <p:anim calcmode="lin" valueType="num">
                                      <p:cBhvr>
                                        <p:cTn id="28" dur="1000" fill="hold"/>
                                        <p:tgtEl>
                                          <p:spTgt spid="27"/>
                                        </p:tgtEl>
                                        <p:attrNameLst>
                                          <p:attrName>style.rotation</p:attrName>
                                        </p:attrNameLst>
                                      </p:cBhvr>
                                      <p:tavLst>
                                        <p:tav tm="0">
                                          <p:val>
                                            <p:fltVal val="90"/>
                                          </p:val>
                                        </p:tav>
                                        <p:tav tm="100000">
                                          <p:val>
                                            <p:fltVal val="0"/>
                                          </p:val>
                                        </p:tav>
                                      </p:tavLst>
                                    </p:anim>
                                    <p:animEffect transition="in" filter="fade">
                                      <p:cBhvr>
                                        <p:cTn id="29" dur="1000"/>
                                        <p:tgtEl>
                                          <p:spTgt spid="2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style.rotation</p:attrName>
                                        </p:attrNameLst>
                                      </p:cBhvr>
                                      <p:tavLst>
                                        <p:tav tm="0">
                                          <p:val>
                                            <p:fltVal val="90"/>
                                          </p:val>
                                        </p:tav>
                                        <p:tav tm="100000">
                                          <p:val>
                                            <p:fltVal val="0"/>
                                          </p:val>
                                        </p:tav>
                                      </p:tavLst>
                                    </p:anim>
                                    <p:animEffect transition="in" filter="fade">
                                      <p:cBhvr>
                                        <p:cTn id="35" dur="1000"/>
                                        <p:tgtEl>
                                          <p:spTgt spid="2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1000" fill="hold"/>
                                        <p:tgtEl>
                                          <p:spTgt spid="31"/>
                                        </p:tgtEl>
                                        <p:attrNameLst>
                                          <p:attrName>ppt_w</p:attrName>
                                        </p:attrNameLst>
                                      </p:cBhvr>
                                      <p:tavLst>
                                        <p:tav tm="0">
                                          <p:val>
                                            <p:fltVal val="0"/>
                                          </p:val>
                                        </p:tav>
                                        <p:tav tm="100000">
                                          <p:val>
                                            <p:strVal val="#ppt_w"/>
                                          </p:val>
                                        </p:tav>
                                      </p:tavLst>
                                    </p:anim>
                                    <p:anim calcmode="lin" valueType="num">
                                      <p:cBhvr>
                                        <p:cTn id="45" dur="1000" fill="hold"/>
                                        <p:tgtEl>
                                          <p:spTgt spid="31"/>
                                        </p:tgtEl>
                                        <p:attrNameLst>
                                          <p:attrName>ppt_h</p:attrName>
                                        </p:attrNameLst>
                                      </p:cBhvr>
                                      <p:tavLst>
                                        <p:tav tm="0">
                                          <p:val>
                                            <p:fltVal val="0"/>
                                          </p:val>
                                        </p:tav>
                                        <p:tav tm="100000">
                                          <p:val>
                                            <p:strVal val="#ppt_h"/>
                                          </p:val>
                                        </p:tav>
                                      </p:tavLst>
                                    </p:anim>
                                    <p:anim calcmode="lin" valueType="num">
                                      <p:cBhvr>
                                        <p:cTn id="46" dur="1000" fill="hold"/>
                                        <p:tgtEl>
                                          <p:spTgt spid="31"/>
                                        </p:tgtEl>
                                        <p:attrNameLst>
                                          <p:attrName>style.rotation</p:attrName>
                                        </p:attrNameLst>
                                      </p:cBhvr>
                                      <p:tavLst>
                                        <p:tav tm="0">
                                          <p:val>
                                            <p:fltVal val="90"/>
                                          </p:val>
                                        </p:tav>
                                        <p:tav tm="100000">
                                          <p:val>
                                            <p:fltVal val="0"/>
                                          </p:val>
                                        </p:tav>
                                      </p:tavLst>
                                    </p:anim>
                                    <p:animEffect transition="in" filter="fade">
                                      <p:cBhvr>
                                        <p:cTn id="47" dur="1000"/>
                                        <p:tgtEl>
                                          <p:spTgt spid="31"/>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fltVal val="0"/>
                                          </p:val>
                                        </p:tav>
                                        <p:tav tm="100000">
                                          <p:val>
                                            <p:strVal val="#ppt_w"/>
                                          </p:val>
                                        </p:tav>
                                      </p:tavLst>
                                    </p:anim>
                                    <p:anim calcmode="lin" valueType="num">
                                      <p:cBhvr>
                                        <p:cTn id="51" dur="1000" fill="hold"/>
                                        <p:tgtEl>
                                          <p:spTgt spid="39"/>
                                        </p:tgtEl>
                                        <p:attrNameLst>
                                          <p:attrName>ppt_h</p:attrName>
                                        </p:attrNameLst>
                                      </p:cBhvr>
                                      <p:tavLst>
                                        <p:tav tm="0">
                                          <p:val>
                                            <p:fltVal val="0"/>
                                          </p:val>
                                        </p:tav>
                                        <p:tav tm="100000">
                                          <p:val>
                                            <p:strVal val="#ppt_h"/>
                                          </p:val>
                                        </p:tav>
                                      </p:tavLst>
                                    </p:anim>
                                    <p:anim calcmode="lin" valueType="num">
                                      <p:cBhvr>
                                        <p:cTn id="52" dur="1000" fill="hold"/>
                                        <p:tgtEl>
                                          <p:spTgt spid="39"/>
                                        </p:tgtEl>
                                        <p:attrNameLst>
                                          <p:attrName>style.rotation</p:attrName>
                                        </p:attrNameLst>
                                      </p:cBhvr>
                                      <p:tavLst>
                                        <p:tav tm="0">
                                          <p:val>
                                            <p:fltVal val="90"/>
                                          </p:val>
                                        </p:tav>
                                        <p:tav tm="100000">
                                          <p:val>
                                            <p:fltVal val="0"/>
                                          </p:val>
                                        </p:tav>
                                      </p:tavLst>
                                    </p:anim>
                                    <p:animEffect transition="in" filter="fade">
                                      <p:cBhvr>
                                        <p:cTn id="53" dur="1000"/>
                                        <p:tgtEl>
                                          <p:spTgt spid="39"/>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1000" fill="hold"/>
                                        <p:tgtEl>
                                          <p:spTgt spid="40"/>
                                        </p:tgtEl>
                                        <p:attrNameLst>
                                          <p:attrName>ppt_w</p:attrName>
                                        </p:attrNameLst>
                                      </p:cBhvr>
                                      <p:tavLst>
                                        <p:tav tm="0">
                                          <p:val>
                                            <p:fltVal val="0"/>
                                          </p:val>
                                        </p:tav>
                                        <p:tav tm="100000">
                                          <p:val>
                                            <p:strVal val="#ppt_w"/>
                                          </p:val>
                                        </p:tav>
                                      </p:tavLst>
                                    </p:anim>
                                    <p:anim calcmode="lin" valueType="num">
                                      <p:cBhvr>
                                        <p:cTn id="57" dur="1000" fill="hold"/>
                                        <p:tgtEl>
                                          <p:spTgt spid="40"/>
                                        </p:tgtEl>
                                        <p:attrNameLst>
                                          <p:attrName>ppt_h</p:attrName>
                                        </p:attrNameLst>
                                      </p:cBhvr>
                                      <p:tavLst>
                                        <p:tav tm="0">
                                          <p:val>
                                            <p:fltVal val="0"/>
                                          </p:val>
                                        </p:tav>
                                        <p:tav tm="100000">
                                          <p:val>
                                            <p:strVal val="#ppt_h"/>
                                          </p:val>
                                        </p:tav>
                                      </p:tavLst>
                                    </p:anim>
                                    <p:anim calcmode="lin" valueType="num">
                                      <p:cBhvr>
                                        <p:cTn id="58" dur="1000" fill="hold"/>
                                        <p:tgtEl>
                                          <p:spTgt spid="40"/>
                                        </p:tgtEl>
                                        <p:attrNameLst>
                                          <p:attrName>style.rotation</p:attrName>
                                        </p:attrNameLst>
                                      </p:cBhvr>
                                      <p:tavLst>
                                        <p:tav tm="0">
                                          <p:val>
                                            <p:fltVal val="90"/>
                                          </p:val>
                                        </p:tav>
                                        <p:tav tm="100000">
                                          <p:val>
                                            <p:fltVal val="0"/>
                                          </p:val>
                                        </p:tav>
                                      </p:tavLst>
                                    </p:anim>
                                    <p:animEffect transition="in" filter="fade">
                                      <p:cBhvr>
                                        <p:cTn id="59" dur="1000"/>
                                        <p:tgtEl>
                                          <p:spTgt spid="4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anim calcmode="lin" valueType="num">
                                      <p:cBhvr>
                                        <p:cTn id="91" dur="1000" fill="hold"/>
                                        <p:tgtEl>
                                          <p:spTgt spid="49"/>
                                        </p:tgtEl>
                                        <p:attrNameLst>
                                          <p:attrName>ppt_x</p:attrName>
                                        </p:attrNameLst>
                                      </p:cBhvr>
                                      <p:tavLst>
                                        <p:tav tm="0">
                                          <p:val>
                                            <p:strVal val="#ppt_x"/>
                                          </p:val>
                                        </p:tav>
                                        <p:tav tm="100000">
                                          <p:val>
                                            <p:strVal val="#ppt_x"/>
                                          </p:val>
                                        </p:tav>
                                      </p:tavLst>
                                    </p:anim>
                                    <p:anim calcmode="lin" valueType="num">
                                      <p:cBhvr>
                                        <p:cTn id="92" dur="1000" fill="hold"/>
                                        <p:tgtEl>
                                          <p:spTgt spid="49"/>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5000"/>
                            </p:stCondLst>
                            <p:childTnLst>
                              <p:par>
                                <p:cTn id="100" presetID="42" presetClass="entr" presetSubtype="0"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1000"/>
                                        <p:tgtEl>
                                          <p:spTgt spid="54"/>
                                        </p:tgtEl>
                                      </p:cBhvr>
                                    </p:animEffect>
                                    <p:anim calcmode="lin" valueType="num">
                                      <p:cBhvr>
                                        <p:cTn id="103" dur="1000" fill="hold"/>
                                        <p:tgtEl>
                                          <p:spTgt spid="54"/>
                                        </p:tgtEl>
                                        <p:attrNameLst>
                                          <p:attrName>ppt_x</p:attrName>
                                        </p:attrNameLst>
                                      </p:cBhvr>
                                      <p:tavLst>
                                        <p:tav tm="0">
                                          <p:val>
                                            <p:strVal val="#ppt_x"/>
                                          </p:val>
                                        </p:tav>
                                        <p:tav tm="100000">
                                          <p:val>
                                            <p:strVal val="#ppt_x"/>
                                          </p:val>
                                        </p:tav>
                                      </p:tavLst>
                                    </p:anim>
                                    <p:anim calcmode="lin" valueType="num">
                                      <p:cBhvr>
                                        <p:cTn id="10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24" grpId="0" animBg="1"/>
      <p:bldP spid="28" grpId="0" animBg="1"/>
      <p:bldP spid="29" grpId="0" animBg="1"/>
      <p:bldP spid="30" grpId="0" animBg="1"/>
      <p:bldP spid="31" grpId="0" animBg="1"/>
      <p:bldP spid="39" grpId="0" animBg="1"/>
      <p:bldP spid="40" grpId="0" animBg="1"/>
      <p:bldP spid="41" grpId="0" animBg="1"/>
      <p:bldP spid="49" grpId="0" animBg="1"/>
      <p:bldP spid="51"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圆角 40">
            <a:extLst>
              <a:ext uri="{FF2B5EF4-FFF2-40B4-BE49-F238E27FC236}">
                <a16:creationId xmlns:a16="http://schemas.microsoft.com/office/drawing/2014/main" id="{855E1D7D-708C-4FB6-92E6-F4A5F841FBA1}"/>
              </a:ext>
            </a:extLst>
          </p:cNvPr>
          <p:cNvSpPr/>
          <p:nvPr/>
        </p:nvSpPr>
        <p:spPr>
          <a:xfrm>
            <a:off x="774313" y="1574800"/>
            <a:ext cx="3573623" cy="3987787"/>
          </a:xfrm>
          <a:prstGeom prst="roundRect">
            <a:avLst>
              <a:gd name="adj" fmla="val 7750"/>
            </a:avLst>
          </a:prstGeom>
          <a:blipFill dpi="0" rotWithShape="1">
            <a:blip r:embed="rId2"/>
            <a:srcRect/>
            <a:stretch>
              <a:fillRect l="-33692" r="-33692"/>
            </a:stretch>
          </a:blip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11" name="矩形: 圆角 10">
            <a:extLst>
              <a:ext uri="{FF2B5EF4-FFF2-40B4-BE49-F238E27FC236}">
                <a16:creationId xmlns:a16="http://schemas.microsoft.com/office/drawing/2014/main" id="{F52EA7A0-EE3D-42DB-8498-94ADD4B98209}"/>
              </a:ext>
            </a:extLst>
          </p:cNvPr>
          <p:cNvSpPr/>
          <p:nvPr/>
        </p:nvSpPr>
        <p:spPr>
          <a:xfrm>
            <a:off x="4543425" y="1574800"/>
            <a:ext cx="7092950" cy="3987787"/>
          </a:xfrm>
          <a:prstGeom prst="roundRect">
            <a:avLst>
              <a:gd name="adj" fmla="val 775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前端基础必备</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21" name="Rounded Rectangle 10">
            <a:extLst>
              <a:ext uri="{FF2B5EF4-FFF2-40B4-BE49-F238E27FC236}">
                <a16:creationId xmlns:a16="http://schemas.microsoft.com/office/drawing/2014/main" id="{FE72EB7F-31F3-436E-97CE-DB42F83F4030}"/>
              </a:ext>
            </a:extLst>
          </p:cNvPr>
          <p:cNvSpPr>
            <a:spLocks noChangeAspect="1"/>
          </p:cNvSpPr>
          <p:nvPr/>
        </p:nvSpPr>
        <p:spPr>
          <a:xfrm>
            <a:off x="5078390" y="3308582"/>
            <a:ext cx="670730" cy="6707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03</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2" name="Rounded Rectangle 11">
            <a:extLst>
              <a:ext uri="{FF2B5EF4-FFF2-40B4-BE49-F238E27FC236}">
                <a16:creationId xmlns:a16="http://schemas.microsoft.com/office/drawing/2014/main" id="{18F2EFCF-0B19-49DA-9A2B-55EF6B74552C}"/>
              </a:ext>
            </a:extLst>
          </p:cNvPr>
          <p:cNvSpPr>
            <a:spLocks noChangeAspect="1"/>
          </p:cNvSpPr>
          <p:nvPr/>
        </p:nvSpPr>
        <p:spPr>
          <a:xfrm>
            <a:off x="5076602" y="4352157"/>
            <a:ext cx="672630" cy="6726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05</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3" name="Rounded Rectangle 14">
            <a:extLst>
              <a:ext uri="{FF2B5EF4-FFF2-40B4-BE49-F238E27FC236}">
                <a16:creationId xmlns:a16="http://schemas.microsoft.com/office/drawing/2014/main" id="{75503BD4-5B06-4CC3-BE85-0BC72FCD16A7}"/>
              </a:ext>
            </a:extLst>
          </p:cNvPr>
          <p:cNvSpPr>
            <a:spLocks noChangeAspect="1"/>
          </p:cNvSpPr>
          <p:nvPr/>
        </p:nvSpPr>
        <p:spPr>
          <a:xfrm>
            <a:off x="5089996" y="2185513"/>
            <a:ext cx="672630" cy="6726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01</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5" name="Rounded Rectangle 16">
            <a:extLst>
              <a:ext uri="{FF2B5EF4-FFF2-40B4-BE49-F238E27FC236}">
                <a16:creationId xmlns:a16="http://schemas.microsoft.com/office/drawing/2014/main" id="{4687382A-C358-4CB8-8554-DE00DEBEABB0}"/>
              </a:ext>
            </a:extLst>
          </p:cNvPr>
          <p:cNvSpPr>
            <a:spLocks noChangeAspect="1"/>
          </p:cNvSpPr>
          <p:nvPr/>
        </p:nvSpPr>
        <p:spPr>
          <a:xfrm>
            <a:off x="8191679" y="3308582"/>
            <a:ext cx="672630" cy="6707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04</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7" name="Rounded Rectangle 17">
            <a:extLst>
              <a:ext uri="{FF2B5EF4-FFF2-40B4-BE49-F238E27FC236}">
                <a16:creationId xmlns:a16="http://schemas.microsoft.com/office/drawing/2014/main" id="{9AD55D2E-0221-4860-9142-54F4759580F5}"/>
              </a:ext>
            </a:extLst>
          </p:cNvPr>
          <p:cNvSpPr>
            <a:spLocks noChangeAspect="1"/>
          </p:cNvSpPr>
          <p:nvPr/>
        </p:nvSpPr>
        <p:spPr>
          <a:xfrm>
            <a:off x="8190005" y="4352157"/>
            <a:ext cx="672630" cy="6726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06</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8" name="Rounded Rectangle 23">
            <a:extLst>
              <a:ext uri="{FF2B5EF4-FFF2-40B4-BE49-F238E27FC236}">
                <a16:creationId xmlns:a16="http://schemas.microsoft.com/office/drawing/2014/main" id="{235F2537-7E7E-4BBA-8553-245F55A75071}"/>
              </a:ext>
            </a:extLst>
          </p:cNvPr>
          <p:cNvSpPr>
            <a:spLocks noChangeAspect="1"/>
          </p:cNvSpPr>
          <p:nvPr/>
        </p:nvSpPr>
        <p:spPr>
          <a:xfrm>
            <a:off x="8203399" y="2185513"/>
            <a:ext cx="672630" cy="67263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rPr>
              <a:t>02</a:t>
            </a:r>
            <a:endParaRPr lang="zh-CN" altLang="zh-CN" sz="2400" dirty="0">
              <a:solidFill>
                <a:schemeClr val="bg1"/>
              </a:solidFill>
              <a:latin typeface="思源黑体 Bold" panose="020B0800000000000000" pitchFamily="34" charset="-122"/>
              <a:ea typeface="思源黑体 Bold" panose="020B0800000000000000"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8A5E218B-7A04-4DE7-960E-FA0D6152C918}"/>
              </a:ext>
            </a:extLst>
          </p:cNvPr>
          <p:cNvSpPr/>
          <p:nvPr/>
        </p:nvSpPr>
        <p:spPr>
          <a:xfrm>
            <a:off x="5958115" y="2182583"/>
            <a:ext cx="1957160"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原型及原型链</a:t>
            </a:r>
          </a:p>
        </p:txBody>
      </p:sp>
      <p:sp>
        <p:nvSpPr>
          <p:cNvPr id="31" name="矩形 30">
            <a:extLst>
              <a:ext uri="{FF2B5EF4-FFF2-40B4-BE49-F238E27FC236}">
                <a16:creationId xmlns:a16="http://schemas.microsoft.com/office/drawing/2014/main" id="{42A30080-6644-4B70-BF76-AA4D528866DC}"/>
              </a:ext>
            </a:extLst>
          </p:cNvPr>
          <p:cNvSpPr/>
          <p:nvPr/>
        </p:nvSpPr>
        <p:spPr>
          <a:xfrm>
            <a:off x="5958115" y="4475840"/>
            <a:ext cx="1957160" cy="330988"/>
          </a:xfrm>
          <a:prstGeom prst="rect">
            <a:avLst/>
          </a:prstGeom>
          <a:noFill/>
        </p:spPr>
        <p:txBody>
          <a:bodyPr wrap="square" lIns="0" tIns="0" rIns="0" bIns="0" rtlCol="0">
            <a:spAutoFit/>
          </a:bodyPr>
          <a:lstStyle/>
          <a:p>
            <a:pPr algn="just" hangingPunct="0">
              <a:lnSpc>
                <a:spcPct val="150000"/>
              </a:lnSpc>
            </a:pPr>
            <a:r>
              <a:rPr lang="en-US" altLang="zh-CN" sz="1600" dirty="0" err="1">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js</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执行机制</a:t>
            </a:r>
          </a:p>
        </p:txBody>
      </p:sp>
      <p:sp>
        <p:nvSpPr>
          <p:cNvPr id="32" name="矩形 31">
            <a:extLst>
              <a:ext uri="{FF2B5EF4-FFF2-40B4-BE49-F238E27FC236}">
                <a16:creationId xmlns:a16="http://schemas.microsoft.com/office/drawing/2014/main" id="{880115F5-8C55-468F-A80B-94CC45874FF2}"/>
              </a:ext>
            </a:extLst>
          </p:cNvPr>
          <p:cNvSpPr/>
          <p:nvPr/>
        </p:nvSpPr>
        <p:spPr>
          <a:xfrm>
            <a:off x="5958115" y="3329212"/>
            <a:ext cx="1957160"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深拷贝</a:t>
            </a:r>
          </a:p>
        </p:txBody>
      </p:sp>
      <p:sp>
        <p:nvSpPr>
          <p:cNvPr id="33" name="矩形 32">
            <a:extLst>
              <a:ext uri="{FF2B5EF4-FFF2-40B4-BE49-F238E27FC236}">
                <a16:creationId xmlns:a16="http://schemas.microsoft.com/office/drawing/2014/main" id="{46BAB71C-421C-4343-A6E3-DB3D926F869D}"/>
              </a:ext>
            </a:extLst>
          </p:cNvPr>
          <p:cNvSpPr/>
          <p:nvPr/>
        </p:nvSpPr>
        <p:spPr>
          <a:xfrm>
            <a:off x="9151258" y="2182583"/>
            <a:ext cx="1957160"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闭包</a:t>
            </a:r>
          </a:p>
        </p:txBody>
      </p:sp>
      <p:sp>
        <p:nvSpPr>
          <p:cNvPr id="36" name="矩形 35">
            <a:extLst>
              <a:ext uri="{FF2B5EF4-FFF2-40B4-BE49-F238E27FC236}">
                <a16:creationId xmlns:a16="http://schemas.microsoft.com/office/drawing/2014/main" id="{C8A00BC6-2316-458A-9C90-29A876CD3116}"/>
              </a:ext>
            </a:extLst>
          </p:cNvPr>
          <p:cNvSpPr/>
          <p:nvPr/>
        </p:nvSpPr>
        <p:spPr>
          <a:xfrm>
            <a:off x="9151258" y="4475840"/>
            <a:ext cx="1957160"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性能优化</a:t>
            </a:r>
          </a:p>
        </p:txBody>
      </p:sp>
      <p:sp>
        <p:nvSpPr>
          <p:cNvPr id="39" name="矩形 38">
            <a:extLst>
              <a:ext uri="{FF2B5EF4-FFF2-40B4-BE49-F238E27FC236}">
                <a16:creationId xmlns:a16="http://schemas.microsoft.com/office/drawing/2014/main" id="{585D1044-1732-4AD6-A556-6081FB52072B}"/>
              </a:ext>
            </a:extLst>
          </p:cNvPr>
          <p:cNvSpPr/>
          <p:nvPr/>
        </p:nvSpPr>
        <p:spPr>
          <a:xfrm>
            <a:off x="9151258" y="3329212"/>
            <a:ext cx="1957160" cy="330988"/>
          </a:xfrm>
          <a:prstGeom prst="rect">
            <a:avLst/>
          </a:prstGeom>
          <a:noFill/>
        </p:spPr>
        <p:txBody>
          <a:bodyPr wrap="square" lIns="0" tIns="0" rIns="0" bIns="0" rtlCol="0">
            <a:spAutoFit/>
          </a:bodyPr>
          <a:lstStyle/>
          <a:p>
            <a:pPr algn="just" hangingPunct="0">
              <a:lnSpc>
                <a:spcPct val="150000"/>
              </a:lnSpc>
            </a:pPr>
            <a:r>
              <a:rPr lang="en-US" altLang="zh-CN" sz="1600" dirty="0" err="1">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js</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事件流</a:t>
            </a:r>
          </a:p>
        </p:txBody>
      </p:sp>
      <p:sp>
        <p:nvSpPr>
          <p:cNvPr id="40" name="矩形: 圆角 39">
            <a:extLst>
              <a:ext uri="{FF2B5EF4-FFF2-40B4-BE49-F238E27FC236}">
                <a16:creationId xmlns:a16="http://schemas.microsoft.com/office/drawing/2014/main" id="{78FAA167-1AE1-488B-8D06-E04D53E9A851}"/>
              </a:ext>
            </a:extLst>
          </p:cNvPr>
          <p:cNvSpPr/>
          <p:nvPr/>
        </p:nvSpPr>
        <p:spPr>
          <a:xfrm>
            <a:off x="774313" y="1574800"/>
            <a:ext cx="3573623" cy="3987787"/>
          </a:xfrm>
          <a:prstGeom prst="roundRect">
            <a:avLst>
              <a:gd name="adj" fmla="val 7750"/>
            </a:avLst>
          </a:prstGeom>
          <a:gradFill>
            <a:gsLst>
              <a:gs pos="0">
                <a:srgbClr val="4999E9">
                  <a:alpha val="75000"/>
                </a:srgbClr>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cxnSp>
        <p:nvCxnSpPr>
          <p:cNvPr id="14" name="直接连接符 13">
            <a:extLst>
              <a:ext uri="{FF2B5EF4-FFF2-40B4-BE49-F238E27FC236}">
                <a16:creationId xmlns:a16="http://schemas.microsoft.com/office/drawing/2014/main" id="{D27230C8-A738-4C68-B661-66982D197ED9}"/>
              </a:ext>
            </a:extLst>
          </p:cNvPr>
          <p:cNvCxnSpPr/>
          <p:nvPr/>
        </p:nvCxnSpPr>
        <p:spPr>
          <a:xfrm>
            <a:off x="1148576" y="2843561"/>
            <a:ext cx="27989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FA591F73-5BCD-4F3F-8563-6BE201D7F251}"/>
              </a:ext>
            </a:extLst>
          </p:cNvPr>
          <p:cNvSpPr/>
          <p:nvPr/>
        </p:nvSpPr>
        <p:spPr>
          <a:xfrm>
            <a:off x="1645010" y="5288865"/>
            <a:ext cx="1675992" cy="505513"/>
          </a:xfrm>
          <a:prstGeom prst="roundRect">
            <a:avLst>
              <a:gd name="adj" fmla="val 50000"/>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r>
              <a:rPr lang="en-US" altLang="zh-CN" dirty="0" err="1">
                <a:solidFill>
                  <a:schemeClr val="bg1"/>
                </a:solidFill>
                <a:latin typeface="思源黑体 Bold" panose="020B0800000000000000" pitchFamily="34" charset="-122"/>
                <a:ea typeface="思源黑体 Bold" panose="020B0800000000000000" pitchFamily="34" charset="-122"/>
                <a:cs typeface="+mn-ea"/>
              </a:rPr>
              <a:t>javascript</a:t>
            </a:r>
            <a:endParaRPr lang="zh-CN" altLang="en-US" dirty="0">
              <a:solidFill>
                <a:schemeClr val="bg1"/>
              </a:solidFill>
              <a:latin typeface="思源黑体 Bold" panose="020B0800000000000000" pitchFamily="34" charset="-122"/>
              <a:ea typeface="思源黑体 Bold" panose="020B0800000000000000" pitchFamily="34" charset="-122"/>
              <a:cs typeface="+mn-ea"/>
            </a:endParaRPr>
          </a:p>
        </p:txBody>
      </p:sp>
      <p:sp>
        <p:nvSpPr>
          <p:cNvPr id="43" name="矩形 42">
            <a:extLst>
              <a:ext uri="{FF2B5EF4-FFF2-40B4-BE49-F238E27FC236}">
                <a16:creationId xmlns:a16="http://schemas.microsoft.com/office/drawing/2014/main" id="{A76277FC-8895-4D27-8B58-E1AA0FA73917}"/>
              </a:ext>
            </a:extLst>
          </p:cNvPr>
          <p:cNvSpPr/>
          <p:nvPr/>
        </p:nvSpPr>
        <p:spPr>
          <a:xfrm>
            <a:off x="1476630" y="2243801"/>
            <a:ext cx="2168989" cy="369332"/>
          </a:xfrm>
          <a:prstGeom prst="rect">
            <a:avLst/>
          </a:prstGeom>
          <a:noFill/>
        </p:spPr>
        <p:txBody>
          <a:bodyPr wrap="square" lIns="0" tIns="0" rIns="0" bIns="0" rtlCol="0">
            <a:spAutoFit/>
          </a:bodyPr>
          <a:lstStyle/>
          <a:p>
            <a:pPr algn="ctr" hangingPunct="0"/>
            <a:r>
              <a:rPr lang="zh-CN" altLang="en-US" sz="2400" b="1" dirty="0">
                <a:solidFill>
                  <a:schemeClr val="bg1"/>
                </a:solidFill>
                <a:latin typeface="思源黑体 CN Bold" panose="020B0800000000000000" pitchFamily="34" charset="-122"/>
                <a:ea typeface="思源黑体 CN Bold" panose="020B0800000000000000" pitchFamily="34" charset="-122"/>
                <a:cs typeface="+mn-ea"/>
                <a:sym typeface="+mn-lt"/>
              </a:rPr>
              <a:t>知识点</a:t>
            </a:r>
          </a:p>
        </p:txBody>
      </p:sp>
      <p:sp>
        <p:nvSpPr>
          <p:cNvPr id="44" name="矩形 43">
            <a:extLst>
              <a:ext uri="{FF2B5EF4-FFF2-40B4-BE49-F238E27FC236}">
                <a16:creationId xmlns:a16="http://schemas.microsoft.com/office/drawing/2014/main" id="{DE00E85F-2383-475B-91B2-9EE03BBE37AC}"/>
              </a:ext>
            </a:extLst>
          </p:cNvPr>
          <p:cNvSpPr/>
          <p:nvPr/>
        </p:nvSpPr>
        <p:spPr>
          <a:xfrm>
            <a:off x="1275078" y="3604250"/>
            <a:ext cx="2572094" cy="553998"/>
          </a:xfrm>
          <a:prstGeom prst="rect">
            <a:avLst/>
          </a:prstGeom>
          <a:noFill/>
        </p:spPr>
        <p:txBody>
          <a:bodyPr wrap="square" lIns="0" tIns="0" rIns="0" bIns="0" rtlCol="0">
            <a:spAutoFit/>
          </a:bodyPr>
          <a:lstStyle/>
          <a:p>
            <a:pPr algn="ctr" hangingPunct="0"/>
            <a:r>
              <a:rPr lang="zh-CN" altLang="en-US" sz="3600" b="1" dirty="0">
                <a:solidFill>
                  <a:schemeClr val="bg1"/>
                </a:solidFill>
                <a:latin typeface="思源黑体 CN Bold" panose="020B0800000000000000" pitchFamily="34" charset="-122"/>
                <a:ea typeface="思源黑体 CN Bold" panose="020B0800000000000000" pitchFamily="34" charset="-122"/>
                <a:cs typeface="+mn-ea"/>
                <a:sym typeface="+mn-lt"/>
              </a:rPr>
              <a:t>深入理解</a:t>
            </a:r>
          </a:p>
        </p:txBody>
      </p:sp>
    </p:spTree>
    <p:extLst>
      <p:ext uri="{BB962C8B-B14F-4D97-AF65-F5344CB8AC3E}">
        <p14:creationId xmlns:p14="http://schemas.microsoft.com/office/powerpoint/2010/main" val="22296290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53"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Effect transition="in" filter="fade">
                                      <p:cBhvr>
                                        <p:cTn id="46" dur="500"/>
                                        <p:tgtEl>
                                          <p:spTgt spid="42"/>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p:cTn id="54" dur="500" fill="hold"/>
                                        <p:tgtEl>
                                          <p:spTgt spid="44"/>
                                        </p:tgtEl>
                                        <p:attrNameLst>
                                          <p:attrName>ppt_w</p:attrName>
                                        </p:attrNameLst>
                                      </p:cBhvr>
                                      <p:tavLst>
                                        <p:tav tm="0">
                                          <p:val>
                                            <p:fltVal val="0"/>
                                          </p:val>
                                        </p:tav>
                                        <p:tav tm="100000">
                                          <p:val>
                                            <p:strVal val="#ppt_w"/>
                                          </p:val>
                                        </p:tav>
                                      </p:tavLst>
                                    </p:anim>
                                    <p:anim calcmode="lin" valueType="num">
                                      <p:cBhvr>
                                        <p:cTn id="55" dur="500" fill="hold"/>
                                        <p:tgtEl>
                                          <p:spTgt spid="44"/>
                                        </p:tgtEl>
                                        <p:attrNameLst>
                                          <p:attrName>ppt_h</p:attrName>
                                        </p:attrNameLst>
                                      </p:cBhvr>
                                      <p:tavLst>
                                        <p:tav tm="0">
                                          <p:val>
                                            <p:fltVal val="0"/>
                                          </p:val>
                                        </p:tav>
                                        <p:tav tm="100000">
                                          <p:val>
                                            <p:strVal val="#ppt_h"/>
                                          </p:val>
                                        </p:tav>
                                      </p:tavLst>
                                    </p:anim>
                                    <p:animEffect transition="in" filter="fade">
                                      <p:cBhvr>
                                        <p:cTn id="56" dur="500"/>
                                        <p:tgtEl>
                                          <p:spTgt spid="4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500"/>
                                        <p:tgtEl>
                                          <p:spTgt spid="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down)">
                                      <p:cBhvr>
                                        <p:cTn id="82" dur="500"/>
                                        <p:tgtEl>
                                          <p:spTgt spid="2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down)">
                                      <p:cBhvr>
                                        <p:cTn id="85" dur="500"/>
                                        <p:tgtEl>
                                          <p:spTgt spid="31"/>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wipe(down)">
                                      <p:cBhvr>
                                        <p:cTn id="88" dur="500"/>
                                        <p:tgtEl>
                                          <p:spTgt spid="32"/>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wipe(down)">
                                      <p:cBhvr>
                                        <p:cTn id="94" dur="500"/>
                                        <p:tgtEl>
                                          <p:spTgt spid="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down)">
                                      <p:cBhvr>
                                        <p:cTn id="9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1" grpId="0" animBg="1"/>
      <p:bldP spid="13" grpId="0"/>
      <p:bldP spid="53" grpId="0"/>
      <p:bldP spid="21" grpId="0" animBg="1"/>
      <p:bldP spid="22" grpId="0" animBg="1"/>
      <p:bldP spid="23" grpId="0" animBg="1"/>
      <p:bldP spid="25" grpId="0" animBg="1"/>
      <p:bldP spid="27" grpId="0" animBg="1"/>
      <p:bldP spid="28" grpId="0" animBg="1"/>
      <p:bldP spid="29" grpId="0"/>
      <p:bldP spid="31" grpId="0"/>
      <p:bldP spid="32" grpId="0"/>
      <p:bldP spid="33" grpId="0"/>
      <p:bldP spid="36" grpId="0"/>
      <p:bldP spid="39" grpId="0"/>
      <p:bldP spid="40" grpId="0" animBg="1"/>
      <p:bldP spid="42"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前端基础必备</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grpSp>
        <p:nvGrpSpPr>
          <p:cNvPr id="11" name="组合 10">
            <a:extLst>
              <a:ext uri="{FF2B5EF4-FFF2-40B4-BE49-F238E27FC236}">
                <a16:creationId xmlns:a16="http://schemas.microsoft.com/office/drawing/2014/main" id="{3073BA18-EAAC-462F-A76F-C558CAB2112E}"/>
              </a:ext>
            </a:extLst>
          </p:cNvPr>
          <p:cNvGrpSpPr/>
          <p:nvPr/>
        </p:nvGrpSpPr>
        <p:grpSpPr>
          <a:xfrm>
            <a:off x="1198964" y="1294701"/>
            <a:ext cx="9794072" cy="4547695"/>
            <a:chOff x="2997200" y="1701621"/>
            <a:chExt cx="7807622" cy="3625325"/>
          </a:xfrm>
        </p:grpSpPr>
        <p:sp>
          <p:nvSpPr>
            <p:cNvPr id="21" name="iṩľíďè">
              <a:extLst>
                <a:ext uri="{FF2B5EF4-FFF2-40B4-BE49-F238E27FC236}">
                  <a16:creationId xmlns:a16="http://schemas.microsoft.com/office/drawing/2014/main" id="{A2D1FF18-AD28-4285-BFCD-FCD30B8FB933}"/>
                </a:ext>
              </a:extLst>
            </p:cNvPr>
            <p:cNvSpPr/>
            <p:nvPr/>
          </p:nvSpPr>
          <p:spPr>
            <a:xfrm>
              <a:off x="9349880" y="3553667"/>
              <a:ext cx="1448063" cy="1773279"/>
            </a:xfrm>
            <a:prstGeom prst="rect">
              <a:avLst/>
            </a:prstGeom>
            <a:blipFill dpi="0" rotWithShape="1">
              <a:blip r:embed="rId2"/>
              <a:srcRect/>
              <a:stretch>
                <a:fillRect l="-41844" r="-4184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2" name="iŝ1iḑè">
              <a:extLst>
                <a:ext uri="{FF2B5EF4-FFF2-40B4-BE49-F238E27FC236}">
                  <a16:creationId xmlns:a16="http://schemas.microsoft.com/office/drawing/2014/main" id="{F33AFE7D-DA88-454A-A673-0C12D644FE8E}"/>
                </a:ext>
              </a:extLst>
            </p:cNvPr>
            <p:cNvSpPr/>
            <p:nvPr/>
          </p:nvSpPr>
          <p:spPr>
            <a:xfrm>
              <a:off x="2997200" y="1701621"/>
              <a:ext cx="2936339" cy="1771179"/>
            </a:xfrm>
            <a:prstGeom prst="rect">
              <a:avLst/>
            </a:prstGeom>
            <a:blipFill dpi="0" rotWithShape="1">
              <a:blip r:embed="rId3"/>
              <a:srcRect/>
              <a:stretch>
                <a:fillRect t="-5261" b="-526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3" name="îṩḻiḋe">
              <a:extLst>
                <a:ext uri="{FF2B5EF4-FFF2-40B4-BE49-F238E27FC236}">
                  <a16:creationId xmlns:a16="http://schemas.microsoft.com/office/drawing/2014/main" id="{5A7AD22C-C844-4B9E-ADC9-C9C47DC079AB}"/>
                </a:ext>
              </a:extLst>
            </p:cNvPr>
            <p:cNvSpPr/>
            <p:nvPr/>
          </p:nvSpPr>
          <p:spPr>
            <a:xfrm>
              <a:off x="6038325" y="1707124"/>
              <a:ext cx="4766497" cy="1765676"/>
            </a:xfrm>
            <a:prstGeom prst="rect">
              <a:avLst/>
            </a:prstGeom>
            <a:gradFill>
              <a:gsLst>
                <a:gs pos="0">
                  <a:srgbClr val="4999E9"/>
                </a:gs>
                <a:gs pos="100000">
                  <a:srgbClr val="00B0F0"/>
                </a:gs>
              </a:gsLst>
              <a:lin ang="2700000" scaled="0"/>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5" name="îśḷíḍé">
              <a:extLst>
                <a:ext uri="{FF2B5EF4-FFF2-40B4-BE49-F238E27FC236}">
                  <a16:creationId xmlns:a16="http://schemas.microsoft.com/office/drawing/2014/main" id="{83F9F9C5-AAC4-4C35-803A-0183FE256D9D}"/>
                </a:ext>
              </a:extLst>
            </p:cNvPr>
            <p:cNvSpPr/>
            <p:nvPr/>
          </p:nvSpPr>
          <p:spPr bwMode="auto">
            <a:xfrm>
              <a:off x="6468542" y="2308809"/>
              <a:ext cx="471229" cy="471229"/>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p>
          </p:txBody>
        </p:sp>
        <p:sp>
          <p:nvSpPr>
            <p:cNvPr id="27" name="íšļidè">
              <a:extLst>
                <a:ext uri="{FF2B5EF4-FFF2-40B4-BE49-F238E27FC236}">
                  <a16:creationId xmlns:a16="http://schemas.microsoft.com/office/drawing/2014/main" id="{34EF32EF-58FA-4403-8D61-FCF2878C163F}"/>
                </a:ext>
              </a:extLst>
            </p:cNvPr>
            <p:cNvSpPr/>
            <p:nvPr/>
          </p:nvSpPr>
          <p:spPr>
            <a:xfrm>
              <a:off x="2997200" y="3553668"/>
              <a:ext cx="6222010" cy="1765676"/>
            </a:xfrm>
            <a:prstGeom prst="rect">
              <a:avLst/>
            </a:prstGeom>
            <a:gradFill>
              <a:gsLst>
                <a:gs pos="0">
                  <a:srgbClr val="4999E9"/>
                </a:gs>
                <a:gs pos="100000">
                  <a:srgbClr val="00B0F0"/>
                </a:gs>
              </a:gsLst>
              <a:lin ang="2700000" scaled="0"/>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8" name="íṩḻïḑê">
              <a:extLst>
                <a:ext uri="{FF2B5EF4-FFF2-40B4-BE49-F238E27FC236}">
                  <a16:creationId xmlns:a16="http://schemas.microsoft.com/office/drawing/2014/main" id="{1950D890-0DAA-446B-AC51-3C12C55333F1}"/>
                </a:ext>
              </a:extLst>
            </p:cNvPr>
            <p:cNvSpPr/>
            <p:nvPr/>
          </p:nvSpPr>
          <p:spPr bwMode="auto">
            <a:xfrm>
              <a:off x="3466217" y="4178461"/>
              <a:ext cx="523141" cy="523141"/>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p>
          </p:txBody>
        </p:sp>
      </p:grpSp>
      <p:cxnSp>
        <p:nvCxnSpPr>
          <p:cNvPr id="14" name="直接连接符 13">
            <a:extLst>
              <a:ext uri="{FF2B5EF4-FFF2-40B4-BE49-F238E27FC236}">
                <a16:creationId xmlns:a16="http://schemas.microsoft.com/office/drawing/2014/main" id="{3353B0CC-7065-4E73-A286-C296C467485C}"/>
              </a:ext>
            </a:extLst>
          </p:cNvPr>
          <p:cNvCxnSpPr/>
          <p:nvPr/>
        </p:nvCxnSpPr>
        <p:spPr>
          <a:xfrm>
            <a:off x="6367347" y="1494264"/>
            <a:ext cx="0" cy="1761893"/>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B5FB57-CCE6-4082-9FFD-3DC0025BF31E}"/>
              </a:ext>
            </a:extLst>
          </p:cNvPr>
          <p:cNvCxnSpPr/>
          <p:nvPr/>
        </p:nvCxnSpPr>
        <p:spPr>
          <a:xfrm>
            <a:off x="2653991" y="3802567"/>
            <a:ext cx="0" cy="1761893"/>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665CD662-4FAE-47A2-9639-39A11DB71AE2}"/>
              </a:ext>
            </a:extLst>
          </p:cNvPr>
          <p:cNvSpPr/>
          <p:nvPr/>
        </p:nvSpPr>
        <p:spPr>
          <a:xfrm>
            <a:off x="3085948" y="3964314"/>
            <a:ext cx="2002921" cy="70032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什么是同源策略，</a:t>
            </a: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mn-lt"/>
              </a:rPr>
              <a:t>JSONP</a:t>
            </a: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跨域原理</a:t>
            </a:r>
          </a:p>
        </p:txBody>
      </p:sp>
      <p:sp>
        <p:nvSpPr>
          <p:cNvPr id="40" name="矩形 39">
            <a:extLst>
              <a:ext uri="{FF2B5EF4-FFF2-40B4-BE49-F238E27FC236}">
                <a16:creationId xmlns:a16="http://schemas.microsoft.com/office/drawing/2014/main" id="{C2934758-5DC3-4330-BB7D-2DCA03C7CB93}"/>
              </a:ext>
            </a:extLst>
          </p:cNvPr>
          <p:cNvSpPr/>
          <p:nvPr/>
        </p:nvSpPr>
        <p:spPr>
          <a:xfrm>
            <a:off x="5488651" y="3964314"/>
            <a:ext cx="2002921" cy="70032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网络通信过程中的三次握手，四次挥手。</a:t>
            </a:r>
          </a:p>
        </p:txBody>
      </p:sp>
      <p:sp>
        <p:nvSpPr>
          <p:cNvPr id="41" name="矩形 40">
            <a:extLst>
              <a:ext uri="{FF2B5EF4-FFF2-40B4-BE49-F238E27FC236}">
                <a16:creationId xmlns:a16="http://schemas.microsoft.com/office/drawing/2014/main" id="{16E8F9CD-B2B1-426C-9051-6EE1DF14B164}"/>
              </a:ext>
            </a:extLst>
          </p:cNvPr>
          <p:cNvSpPr/>
          <p:nvPr/>
        </p:nvSpPr>
        <p:spPr>
          <a:xfrm>
            <a:off x="6618716" y="1647958"/>
            <a:ext cx="2002921" cy="700320"/>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mn-lt"/>
              </a:rPr>
              <a:t>DNS</a:t>
            </a: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是什么？为什么要用</a:t>
            </a: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mn-lt"/>
              </a:rPr>
              <a:t>DNS</a:t>
            </a: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解析。</a:t>
            </a:r>
          </a:p>
        </p:txBody>
      </p:sp>
      <p:sp>
        <p:nvSpPr>
          <p:cNvPr id="43" name="Rounded Rectangle 14">
            <a:extLst>
              <a:ext uri="{FF2B5EF4-FFF2-40B4-BE49-F238E27FC236}">
                <a16:creationId xmlns:a16="http://schemas.microsoft.com/office/drawing/2014/main" id="{EE04DAA8-2298-43E4-B8B4-8B40BE5F68A1}"/>
              </a:ext>
            </a:extLst>
          </p:cNvPr>
          <p:cNvSpPr>
            <a:spLocks noChangeAspect="1"/>
          </p:cNvSpPr>
          <p:nvPr/>
        </p:nvSpPr>
        <p:spPr>
          <a:xfrm>
            <a:off x="9402654" y="1847493"/>
            <a:ext cx="947846" cy="947846"/>
          </a:xfrm>
          <a:prstGeom prst="roundRect">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sym typeface="Arial" panose="020B0604020202020204" pitchFamily="34" charset="0"/>
              </a:rPr>
              <a:t>01</a:t>
            </a:r>
            <a:endParaRPr lang="zh-CN"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sym typeface="Arial" panose="020B0604020202020204" pitchFamily="34" charset="0"/>
            </a:endParaRPr>
          </a:p>
        </p:txBody>
      </p:sp>
      <p:sp>
        <p:nvSpPr>
          <p:cNvPr id="44" name="Rounded Rectangle 14">
            <a:extLst>
              <a:ext uri="{FF2B5EF4-FFF2-40B4-BE49-F238E27FC236}">
                <a16:creationId xmlns:a16="http://schemas.microsoft.com/office/drawing/2014/main" id="{2BC4F64C-8DDA-49CC-951D-FA6EA5E65DB4}"/>
              </a:ext>
            </a:extLst>
          </p:cNvPr>
          <p:cNvSpPr>
            <a:spLocks noChangeAspect="1"/>
          </p:cNvSpPr>
          <p:nvPr/>
        </p:nvSpPr>
        <p:spPr>
          <a:xfrm>
            <a:off x="7865954" y="4159083"/>
            <a:ext cx="947846" cy="947846"/>
          </a:xfrm>
          <a:prstGeom prst="roundRect">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sym typeface="Arial" panose="020B0604020202020204" pitchFamily="34" charset="0"/>
              </a:rPr>
              <a:t>02</a:t>
            </a:r>
            <a:endParaRPr lang="zh-CN"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sym typeface="Arial" panose="020B0604020202020204" pitchFamily="34" charset="0"/>
            </a:endParaRPr>
          </a:p>
        </p:txBody>
      </p:sp>
      <p:pic>
        <p:nvPicPr>
          <p:cNvPr id="15" name="图片 14">
            <a:extLst>
              <a:ext uri="{FF2B5EF4-FFF2-40B4-BE49-F238E27FC236}">
                <a16:creationId xmlns:a16="http://schemas.microsoft.com/office/drawing/2014/main" id="{815AE76D-28A0-4143-B704-748C8D4F46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84487" y="1300576"/>
            <a:ext cx="3726477" cy="2214907"/>
          </a:xfrm>
          <a:prstGeom prst="rect">
            <a:avLst/>
          </a:prstGeom>
        </p:spPr>
      </p:pic>
      <p:pic>
        <p:nvPicPr>
          <p:cNvPr id="18" name="图片 17">
            <a:extLst>
              <a:ext uri="{FF2B5EF4-FFF2-40B4-BE49-F238E27FC236}">
                <a16:creationId xmlns:a16="http://schemas.microsoft.com/office/drawing/2014/main" id="{C9248AE8-A536-4BB9-9862-AF9F1049599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106868" y="3617952"/>
            <a:ext cx="1886168" cy="2243098"/>
          </a:xfrm>
          <a:prstGeom prst="rect">
            <a:avLst/>
          </a:prstGeom>
        </p:spPr>
      </p:pic>
    </p:spTree>
    <p:extLst>
      <p:ext uri="{BB962C8B-B14F-4D97-AF65-F5344CB8AC3E}">
        <p14:creationId xmlns:p14="http://schemas.microsoft.com/office/powerpoint/2010/main" val="30404424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p:cTn id="44" dur="500" fill="hold"/>
                                        <p:tgtEl>
                                          <p:spTgt spid="43"/>
                                        </p:tgtEl>
                                        <p:attrNameLst>
                                          <p:attrName>ppt_w</p:attrName>
                                        </p:attrNameLst>
                                      </p:cBhvr>
                                      <p:tavLst>
                                        <p:tav tm="0">
                                          <p:val>
                                            <p:fltVal val="0"/>
                                          </p:val>
                                        </p:tav>
                                        <p:tav tm="100000">
                                          <p:val>
                                            <p:strVal val="#ppt_w"/>
                                          </p:val>
                                        </p:tav>
                                      </p:tavLst>
                                    </p:anim>
                                    <p:anim calcmode="lin" valueType="num">
                                      <p:cBhvr>
                                        <p:cTn id="45" dur="500" fill="hold"/>
                                        <p:tgtEl>
                                          <p:spTgt spid="43"/>
                                        </p:tgtEl>
                                        <p:attrNameLst>
                                          <p:attrName>ppt_h</p:attrName>
                                        </p:attrNameLst>
                                      </p:cBhvr>
                                      <p:tavLst>
                                        <p:tav tm="0">
                                          <p:val>
                                            <p:fltVal val="0"/>
                                          </p:val>
                                        </p:tav>
                                        <p:tav tm="100000">
                                          <p:val>
                                            <p:strVal val="#ppt_h"/>
                                          </p:val>
                                        </p:tav>
                                      </p:tavLst>
                                    </p:anim>
                                    <p:animEffect transition="in" filter="fade">
                                      <p:cBhvr>
                                        <p:cTn id="46" dur="500"/>
                                        <p:tgtEl>
                                          <p:spTgt spid="4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53" presetClass="entr" presetSubtype="16"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39" grpId="0"/>
      <p:bldP spid="40" grpId="0"/>
      <p:bldP spid="41" grpId="0"/>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前端基础必备</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21" name="îŝľiďé">
            <a:extLst>
              <a:ext uri="{FF2B5EF4-FFF2-40B4-BE49-F238E27FC236}">
                <a16:creationId xmlns:a16="http://schemas.microsoft.com/office/drawing/2014/main" id="{9AF2AD70-A56B-4D47-87AF-63525ED87AB6}"/>
              </a:ext>
            </a:extLst>
          </p:cNvPr>
          <p:cNvSpPr/>
          <p:nvPr/>
        </p:nvSpPr>
        <p:spPr bwMode="auto">
          <a:xfrm>
            <a:off x="5743409" y="1938321"/>
            <a:ext cx="898692" cy="898692"/>
          </a:xfrm>
          <a:prstGeom prst="ellipse">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01</a:t>
            </a:r>
          </a:p>
        </p:txBody>
      </p:sp>
      <p:sp>
        <p:nvSpPr>
          <p:cNvPr id="22" name="îśḷïḋè">
            <a:extLst>
              <a:ext uri="{FF2B5EF4-FFF2-40B4-BE49-F238E27FC236}">
                <a16:creationId xmlns:a16="http://schemas.microsoft.com/office/drawing/2014/main" id="{306D05FC-8B7E-45C2-A514-897913337445}"/>
              </a:ext>
            </a:extLst>
          </p:cNvPr>
          <p:cNvSpPr/>
          <p:nvPr/>
        </p:nvSpPr>
        <p:spPr bwMode="auto">
          <a:xfrm>
            <a:off x="5743409" y="3292021"/>
            <a:ext cx="898692" cy="898692"/>
          </a:xfrm>
          <a:prstGeom prst="ellipse">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02</a:t>
            </a:r>
          </a:p>
        </p:txBody>
      </p:sp>
      <p:sp>
        <p:nvSpPr>
          <p:cNvPr id="23" name="i$1îḋe">
            <a:extLst>
              <a:ext uri="{FF2B5EF4-FFF2-40B4-BE49-F238E27FC236}">
                <a16:creationId xmlns:a16="http://schemas.microsoft.com/office/drawing/2014/main" id="{9662CF00-5740-4293-8FB1-911D12FEA024}"/>
              </a:ext>
            </a:extLst>
          </p:cNvPr>
          <p:cNvSpPr/>
          <p:nvPr/>
        </p:nvSpPr>
        <p:spPr bwMode="auto">
          <a:xfrm>
            <a:off x="5743409" y="4645719"/>
            <a:ext cx="898692" cy="898692"/>
          </a:xfrm>
          <a:prstGeom prst="ellipse">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03</a:t>
            </a:r>
          </a:p>
        </p:txBody>
      </p:sp>
      <p:cxnSp>
        <p:nvCxnSpPr>
          <p:cNvPr id="12" name="直接连接符 11">
            <a:extLst>
              <a:ext uri="{FF2B5EF4-FFF2-40B4-BE49-F238E27FC236}">
                <a16:creationId xmlns:a16="http://schemas.microsoft.com/office/drawing/2014/main" id="{4D0E529A-87F2-461F-B6BE-F099831EB581}"/>
              </a:ext>
            </a:extLst>
          </p:cNvPr>
          <p:cNvCxnSpPr/>
          <p:nvPr/>
        </p:nvCxnSpPr>
        <p:spPr>
          <a:xfrm>
            <a:off x="5626100" y="2992193"/>
            <a:ext cx="5245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0BC0C4-248E-4F79-88E2-CBC36ABA0D8A}"/>
              </a:ext>
            </a:extLst>
          </p:cNvPr>
          <p:cNvCxnSpPr/>
          <p:nvPr/>
        </p:nvCxnSpPr>
        <p:spPr>
          <a:xfrm>
            <a:off x="5626100" y="4394109"/>
            <a:ext cx="5245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ACC5E21-D4C0-4063-9421-FD79213BC652}"/>
              </a:ext>
            </a:extLst>
          </p:cNvPr>
          <p:cNvSpPr/>
          <p:nvPr/>
        </p:nvSpPr>
        <p:spPr>
          <a:xfrm>
            <a:off x="6890682" y="1941075"/>
            <a:ext cx="3942418" cy="700320"/>
          </a:xfrm>
          <a:prstGeom prst="rect">
            <a:avLst/>
          </a:prstGeom>
          <a:noFill/>
        </p:spPr>
        <p:txBody>
          <a:bodyPr wrap="square" lIns="0" tIns="0" rIns="0" bIns="0" rtlCol="0">
            <a:spAutoFit/>
          </a:bodyPr>
          <a:lstStyle/>
          <a:p>
            <a:pPr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如何判断是不是继承（</a:t>
            </a:r>
            <a:r>
              <a:rPr lang="en-US" altLang="zh-CN" sz="1600" dirty="0" err="1">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hasOwnProperty</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p>
        </p:txBody>
      </p:sp>
      <p:sp>
        <p:nvSpPr>
          <p:cNvPr id="29" name="矩形 28">
            <a:extLst>
              <a:ext uri="{FF2B5EF4-FFF2-40B4-BE49-F238E27FC236}">
                <a16:creationId xmlns:a16="http://schemas.microsoft.com/office/drawing/2014/main" id="{AD567594-694B-47F2-8C33-D608AE4FB391}"/>
              </a:ext>
            </a:extLst>
          </p:cNvPr>
          <p:cNvSpPr/>
          <p:nvPr/>
        </p:nvSpPr>
        <p:spPr>
          <a:xfrm>
            <a:off x="6890682" y="3342991"/>
            <a:ext cx="3942418" cy="70032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栈后进先出。队列先进先出</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队列：</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unshift()  pop(),</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栈：</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push()  pop()</a:t>
            </a:r>
            <a:endPar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31" name="矩形 30">
            <a:extLst>
              <a:ext uri="{FF2B5EF4-FFF2-40B4-BE49-F238E27FC236}">
                <a16:creationId xmlns:a16="http://schemas.microsoft.com/office/drawing/2014/main" id="{F259547C-C643-4129-A8A1-F5C467494A53}"/>
              </a:ext>
            </a:extLst>
          </p:cNvPr>
          <p:cNvSpPr/>
          <p:nvPr/>
        </p:nvSpPr>
        <p:spPr>
          <a:xfrm>
            <a:off x="6890682" y="4744905"/>
            <a:ext cx="3942418" cy="330988"/>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For of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和 </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for  in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的区别</a:t>
            </a:r>
          </a:p>
        </p:txBody>
      </p:sp>
      <p:sp>
        <p:nvSpPr>
          <p:cNvPr id="15" name="椭圆 14">
            <a:extLst>
              <a:ext uri="{FF2B5EF4-FFF2-40B4-BE49-F238E27FC236}">
                <a16:creationId xmlns:a16="http://schemas.microsoft.com/office/drawing/2014/main" id="{30DDF8C0-8EC3-4C44-8787-A491BE661F46}"/>
              </a:ext>
            </a:extLst>
          </p:cNvPr>
          <p:cNvSpPr/>
          <p:nvPr/>
        </p:nvSpPr>
        <p:spPr>
          <a:xfrm>
            <a:off x="1237343" y="1841500"/>
            <a:ext cx="3886200" cy="3886200"/>
          </a:xfrm>
          <a:prstGeom prst="ellipse">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32" name="椭圆 31">
            <a:extLst>
              <a:ext uri="{FF2B5EF4-FFF2-40B4-BE49-F238E27FC236}">
                <a16:creationId xmlns:a16="http://schemas.microsoft.com/office/drawing/2014/main" id="{76C8037C-9796-41E6-A57C-44FA97CABAE5}"/>
              </a:ext>
            </a:extLst>
          </p:cNvPr>
          <p:cNvSpPr/>
          <p:nvPr/>
        </p:nvSpPr>
        <p:spPr>
          <a:xfrm>
            <a:off x="1173843" y="1803400"/>
            <a:ext cx="1066800" cy="10668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33" name="椭圆 32">
            <a:extLst>
              <a:ext uri="{FF2B5EF4-FFF2-40B4-BE49-F238E27FC236}">
                <a16:creationId xmlns:a16="http://schemas.microsoft.com/office/drawing/2014/main" id="{0C6B3129-39EB-4691-88F3-91AB330E28AB}"/>
              </a:ext>
            </a:extLst>
          </p:cNvPr>
          <p:cNvSpPr/>
          <p:nvPr/>
        </p:nvSpPr>
        <p:spPr>
          <a:xfrm>
            <a:off x="4386943" y="4787900"/>
            <a:ext cx="558800" cy="5588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grpSp>
        <p:nvGrpSpPr>
          <p:cNvPr id="36" name="组合 35">
            <a:extLst>
              <a:ext uri="{FF2B5EF4-FFF2-40B4-BE49-F238E27FC236}">
                <a16:creationId xmlns:a16="http://schemas.microsoft.com/office/drawing/2014/main" id="{5B8BE8A3-7604-40D2-BFC9-3D6F70CDC563}"/>
              </a:ext>
            </a:extLst>
          </p:cNvPr>
          <p:cNvGrpSpPr/>
          <p:nvPr/>
        </p:nvGrpSpPr>
        <p:grpSpPr>
          <a:xfrm>
            <a:off x="2101326" y="2787650"/>
            <a:ext cx="2082034" cy="1816100"/>
            <a:chOff x="10053125" y="2093915"/>
            <a:chExt cx="558727" cy="487362"/>
          </a:xfrm>
          <a:solidFill>
            <a:schemeClr val="bg1"/>
          </a:solidFill>
        </p:grpSpPr>
        <p:sp>
          <p:nvSpPr>
            <p:cNvPr id="39" name="Freeform 76">
              <a:extLst>
                <a:ext uri="{FF2B5EF4-FFF2-40B4-BE49-F238E27FC236}">
                  <a16:creationId xmlns:a16="http://schemas.microsoft.com/office/drawing/2014/main" id="{49CB5DD6-2005-49A4-8BB9-C5BAE213B9E2}"/>
                </a:ext>
              </a:extLst>
            </p:cNvPr>
            <p:cNvSpPr>
              <a:spLocks noEditPoints="1"/>
            </p:cNvSpPr>
            <p:nvPr/>
          </p:nvSpPr>
          <p:spPr bwMode="auto">
            <a:xfrm>
              <a:off x="10134077" y="2093915"/>
              <a:ext cx="396823" cy="396875"/>
            </a:xfrm>
            <a:custGeom>
              <a:avLst/>
              <a:gdLst>
                <a:gd name="T0" fmla="*/ 19 w 136"/>
                <a:gd name="T1" fmla="*/ 99 h 136"/>
                <a:gd name="T2" fmla="*/ 23 w 136"/>
                <a:gd name="T3" fmla="*/ 119 h 136"/>
                <a:gd name="T4" fmla="*/ 55 w 136"/>
                <a:gd name="T5" fmla="*/ 125 h 136"/>
                <a:gd name="T6" fmla="*/ 72 w 136"/>
                <a:gd name="T7" fmla="*/ 136 h 136"/>
                <a:gd name="T8" fmla="*/ 99 w 136"/>
                <a:gd name="T9" fmla="*/ 117 h 136"/>
                <a:gd name="T10" fmla="*/ 119 w 136"/>
                <a:gd name="T11" fmla="*/ 113 h 136"/>
                <a:gd name="T12" fmla="*/ 124 w 136"/>
                <a:gd name="T13" fmla="*/ 80 h 136"/>
                <a:gd name="T14" fmla="*/ 136 w 136"/>
                <a:gd name="T15" fmla="*/ 63 h 136"/>
                <a:gd name="T16" fmla="*/ 116 w 136"/>
                <a:gd name="T17" fmla="*/ 37 h 136"/>
                <a:gd name="T18" fmla="*/ 112 w 136"/>
                <a:gd name="T19" fmla="*/ 17 h 136"/>
                <a:gd name="T20" fmla="*/ 80 w 136"/>
                <a:gd name="T21" fmla="*/ 12 h 136"/>
                <a:gd name="T22" fmla="*/ 63 w 136"/>
                <a:gd name="T23" fmla="*/ 0 h 136"/>
                <a:gd name="T24" fmla="*/ 36 w 136"/>
                <a:gd name="T25" fmla="*/ 19 h 136"/>
                <a:gd name="T26" fmla="*/ 16 w 136"/>
                <a:gd name="T27" fmla="*/ 23 h 136"/>
                <a:gd name="T28" fmla="*/ 11 w 136"/>
                <a:gd name="T29" fmla="*/ 56 h 136"/>
                <a:gd name="T30" fmla="*/ 0 w 136"/>
                <a:gd name="T31" fmla="*/ 73 h 136"/>
                <a:gd name="T32" fmla="*/ 51 w 136"/>
                <a:gd name="T33" fmla="*/ 45 h 136"/>
                <a:gd name="T34" fmla="*/ 62 w 136"/>
                <a:gd name="T35" fmla="*/ 30 h 136"/>
                <a:gd name="T36" fmla="*/ 63 w 136"/>
                <a:gd name="T37" fmla="*/ 29 h 136"/>
                <a:gd name="T38" fmla="*/ 68 w 136"/>
                <a:gd name="T39" fmla="*/ 28 h 136"/>
                <a:gd name="T40" fmla="*/ 68 w 136"/>
                <a:gd name="T41" fmla="*/ 38 h 136"/>
                <a:gd name="T42" fmla="*/ 76 w 136"/>
                <a:gd name="T43" fmla="*/ 39 h 136"/>
                <a:gd name="T44" fmla="*/ 79 w 136"/>
                <a:gd name="T45" fmla="*/ 41 h 136"/>
                <a:gd name="T46" fmla="*/ 80 w 136"/>
                <a:gd name="T47" fmla="*/ 45 h 136"/>
                <a:gd name="T48" fmla="*/ 79 w 136"/>
                <a:gd name="T49" fmla="*/ 47 h 136"/>
                <a:gd name="T50" fmla="*/ 70 w 136"/>
                <a:gd name="T51" fmla="*/ 45 h 136"/>
                <a:gd name="T52" fmla="*/ 57 w 136"/>
                <a:gd name="T53" fmla="*/ 48 h 136"/>
                <a:gd name="T54" fmla="*/ 57 w 136"/>
                <a:gd name="T55" fmla="*/ 59 h 136"/>
                <a:gd name="T56" fmla="*/ 71 w 136"/>
                <a:gd name="T57" fmla="*/ 64 h 136"/>
                <a:gd name="T58" fmla="*/ 85 w 136"/>
                <a:gd name="T59" fmla="*/ 72 h 136"/>
                <a:gd name="T60" fmla="*/ 84 w 136"/>
                <a:gd name="T61" fmla="*/ 90 h 136"/>
                <a:gd name="T62" fmla="*/ 70 w 136"/>
                <a:gd name="T63" fmla="*/ 106 h 136"/>
                <a:gd name="T64" fmla="*/ 69 w 136"/>
                <a:gd name="T65" fmla="*/ 108 h 136"/>
                <a:gd name="T66" fmla="*/ 65 w 136"/>
                <a:gd name="T67" fmla="*/ 108 h 136"/>
                <a:gd name="T68" fmla="*/ 64 w 136"/>
                <a:gd name="T69" fmla="*/ 97 h 136"/>
                <a:gd name="T70" fmla="*/ 54 w 136"/>
                <a:gd name="T71" fmla="*/ 96 h 136"/>
                <a:gd name="T72" fmla="*/ 51 w 136"/>
                <a:gd name="T73" fmla="*/ 92 h 136"/>
                <a:gd name="T74" fmla="*/ 52 w 136"/>
                <a:gd name="T75" fmla="*/ 88 h 136"/>
                <a:gd name="T76" fmla="*/ 57 w 136"/>
                <a:gd name="T77" fmla="*/ 90 h 136"/>
                <a:gd name="T78" fmla="*/ 77 w 136"/>
                <a:gd name="T79" fmla="*/ 87 h 136"/>
                <a:gd name="T80" fmla="*/ 74 w 136"/>
                <a:gd name="T81" fmla="*/ 73 h 136"/>
                <a:gd name="T82" fmla="*/ 58 w 136"/>
                <a:gd name="T83" fmla="*/ 68 h 136"/>
                <a:gd name="T84" fmla="*/ 48 w 136"/>
                <a:gd name="T85" fmla="*/ 5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36">
                  <a:moveTo>
                    <a:pt x="7" y="80"/>
                  </a:moveTo>
                  <a:cubicBezTo>
                    <a:pt x="11" y="80"/>
                    <a:pt x="11" y="80"/>
                    <a:pt x="11" y="80"/>
                  </a:cubicBezTo>
                  <a:cubicBezTo>
                    <a:pt x="13" y="87"/>
                    <a:pt x="15" y="93"/>
                    <a:pt x="19" y="99"/>
                  </a:cubicBezTo>
                  <a:cubicBezTo>
                    <a:pt x="16" y="102"/>
                    <a:pt x="16" y="102"/>
                    <a:pt x="16" y="102"/>
                  </a:cubicBezTo>
                  <a:cubicBezTo>
                    <a:pt x="13" y="105"/>
                    <a:pt x="13" y="110"/>
                    <a:pt x="16" y="113"/>
                  </a:cubicBezTo>
                  <a:cubicBezTo>
                    <a:pt x="23" y="119"/>
                    <a:pt x="23" y="119"/>
                    <a:pt x="23" y="119"/>
                  </a:cubicBezTo>
                  <a:cubicBezTo>
                    <a:pt x="26" y="122"/>
                    <a:pt x="31" y="122"/>
                    <a:pt x="34" y="119"/>
                  </a:cubicBezTo>
                  <a:cubicBezTo>
                    <a:pt x="36" y="117"/>
                    <a:pt x="36" y="117"/>
                    <a:pt x="36" y="117"/>
                  </a:cubicBezTo>
                  <a:cubicBezTo>
                    <a:pt x="42" y="120"/>
                    <a:pt x="49" y="123"/>
                    <a:pt x="55" y="125"/>
                  </a:cubicBezTo>
                  <a:cubicBezTo>
                    <a:pt x="55" y="128"/>
                    <a:pt x="55" y="128"/>
                    <a:pt x="55" y="128"/>
                  </a:cubicBezTo>
                  <a:cubicBezTo>
                    <a:pt x="55" y="133"/>
                    <a:pt x="59" y="136"/>
                    <a:pt x="63" y="136"/>
                  </a:cubicBezTo>
                  <a:cubicBezTo>
                    <a:pt x="72" y="136"/>
                    <a:pt x="72" y="136"/>
                    <a:pt x="72" y="136"/>
                  </a:cubicBezTo>
                  <a:cubicBezTo>
                    <a:pt x="77" y="136"/>
                    <a:pt x="80" y="133"/>
                    <a:pt x="80" y="128"/>
                  </a:cubicBezTo>
                  <a:cubicBezTo>
                    <a:pt x="80" y="125"/>
                    <a:pt x="80" y="125"/>
                    <a:pt x="80" y="125"/>
                  </a:cubicBezTo>
                  <a:cubicBezTo>
                    <a:pt x="87" y="123"/>
                    <a:pt x="93" y="120"/>
                    <a:pt x="99" y="117"/>
                  </a:cubicBezTo>
                  <a:cubicBezTo>
                    <a:pt x="101" y="119"/>
                    <a:pt x="101" y="119"/>
                    <a:pt x="101" y="119"/>
                  </a:cubicBezTo>
                  <a:cubicBezTo>
                    <a:pt x="104" y="122"/>
                    <a:pt x="109" y="122"/>
                    <a:pt x="112" y="119"/>
                  </a:cubicBezTo>
                  <a:cubicBezTo>
                    <a:pt x="119" y="113"/>
                    <a:pt x="119" y="113"/>
                    <a:pt x="119" y="113"/>
                  </a:cubicBezTo>
                  <a:cubicBezTo>
                    <a:pt x="122" y="110"/>
                    <a:pt x="122" y="105"/>
                    <a:pt x="119" y="102"/>
                  </a:cubicBezTo>
                  <a:cubicBezTo>
                    <a:pt x="116" y="99"/>
                    <a:pt x="116" y="99"/>
                    <a:pt x="116" y="99"/>
                  </a:cubicBezTo>
                  <a:cubicBezTo>
                    <a:pt x="120" y="93"/>
                    <a:pt x="123" y="87"/>
                    <a:pt x="124" y="80"/>
                  </a:cubicBezTo>
                  <a:cubicBezTo>
                    <a:pt x="128" y="80"/>
                    <a:pt x="128" y="80"/>
                    <a:pt x="128" y="80"/>
                  </a:cubicBezTo>
                  <a:cubicBezTo>
                    <a:pt x="132" y="80"/>
                    <a:pt x="136" y="77"/>
                    <a:pt x="136" y="73"/>
                  </a:cubicBezTo>
                  <a:cubicBezTo>
                    <a:pt x="136" y="63"/>
                    <a:pt x="136" y="63"/>
                    <a:pt x="136" y="63"/>
                  </a:cubicBezTo>
                  <a:cubicBezTo>
                    <a:pt x="136" y="59"/>
                    <a:pt x="132" y="56"/>
                    <a:pt x="128" y="56"/>
                  </a:cubicBezTo>
                  <a:cubicBezTo>
                    <a:pt x="124" y="56"/>
                    <a:pt x="124" y="56"/>
                    <a:pt x="124" y="56"/>
                  </a:cubicBezTo>
                  <a:cubicBezTo>
                    <a:pt x="123" y="49"/>
                    <a:pt x="120" y="43"/>
                    <a:pt x="116" y="37"/>
                  </a:cubicBezTo>
                  <a:cubicBezTo>
                    <a:pt x="119" y="34"/>
                    <a:pt x="119" y="34"/>
                    <a:pt x="119" y="34"/>
                  </a:cubicBezTo>
                  <a:cubicBezTo>
                    <a:pt x="122" y="31"/>
                    <a:pt x="122" y="26"/>
                    <a:pt x="119" y="23"/>
                  </a:cubicBezTo>
                  <a:cubicBezTo>
                    <a:pt x="112" y="17"/>
                    <a:pt x="112" y="17"/>
                    <a:pt x="112" y="17"/>
                  </a:cubicBezTo>
                  <a:cubicBezTo>
                    <a:pt x="109" y="14"/>
                    <a:pt x="104" y="14"/>
                    <a:pt x="101" y="17"/>
                  </a:cubicBezTo>
                  <a:cubicBezTo>
                    <a:pt x="99" y="19"/>
                    <a:pt x="99" y="19"/>
                    <a:pt x="99" y="19"/>
                  </a:cubicBezTo>
                  <a:cubicBezTo>
                    <a:pt x="93" y="16"/>
                    <a:pt x="87" y="13"/>
                    <a:pt x="80" y="12"/>
                  </a:cubicBezTo>
                  <a:cubicBezTo>
                    <a:pt x="80" y="8"/>
                    <a:pt x="80" y="8"/>
                    <a:pt x="80" y="8"/>
                  </a:cubicBezTo>
                  <a:cubicBezTo>
                    <a:pt x="80" y="4"/>
                    <a:pt x="77" y="0"/>
                    <a:pt x="72" y="0"/>
                  </a:cubicBezTo>
                  <a:cubicBezTo>
                    <a:pt x="63" y="0"/>
                    <a:pt x="63" y="0"/>
                    <a:pt x="63" y="0"/>
                  </a:cubicBezTo>
                  <a:cubicBezTo>
                    <a:pt x="59" y="0"/>
                    <a:pt x="55" y="4"/>
                    <a:pt x="55" y="8"/>
                  </a:cubicBezTo>
                  <a:cubicBezTo>
                    <a:pt x="55" y="12"/>
                    <a:pt x="55" y="12"/>
                    <a:pt x="55" y="12"/>
                  </a:cubicBezTo>
                  <a:cubicBezTo>
                    <a:pt x="49" y="13"/>
                    <a:pt x="42" y="16"/>
                    <a:pt x="36" y="19"/>
                  </a:cubicBezTo>
                  <a:cubicBezTo>
                    <a:pt x="34" y="17"/>
                    <a:pt x="34" y="17"/>
                    <a:pt x="34" y="17"/>
                  </a:cubicBezTo>
                  <a:cubicBezTo>
                    <a:pt x="31" y="14"/>
                    <a:pt x="26" y="14"/>
                    <a:pt x="23" y="17"/>
                  </a:cubicBezTo>
                  <a:cubicBezTo>
                    <a:pt x="16" y="23"/>
                    <a:pt x="16" y="23"/>
                    <a:pt x="16" y="23"/>
                  </a:cubicBezTo>
                  <a:cubicBezTo>
                    <a:pt x="13" y="26"/>
                    <a:pt x="13" y="31"/>
                    <a:pt x="16" y="34"/>
                  </a:cubicBezTo>
                  <a:cubicBezTo>
                    <a:pt x="19" y="37"/>
                    <a:pt x="19" y="37"/>
                    <a:pt x="19" y="37"/>
                  </a:cubicBezTo>
                  <a:cubicBezTo>
                    <a:pt x="15" y="43"/>
                    <a:pt x="13" y="49"/>
                    <a:pt x="11" y="56"/>
                  </a:cubicBezTo>
                  <a:cubicBezTo>
                    <a:pt x="7" y="56"/>
                    <a:pt x="7" y="56"/>
                    <a:pt x="7" y="56"/>
                  </a:cubicBezTo>
                  <a:cubicBezTo>
                    <a:pt x="3" y="56"/>
                    <a:pt x="0" y="59"/>
                    <a:pt x="0" y="63"/>
                  </a:cubicBezTo>
                  <a:cubicBezTo>
                    <a:pt x="0" y="73"/>
                    <a:pt x="0" y="73"/>
                    <a:pt x="0" y="73"/>
                  </a:cubicBezTo>
                  <a:cubicBezTo>
                    <a:pt x="0" y="77"/>
                    <a:pt x="3" y="80"/>
                    <a:pt x="7" y="80"/>
                  </a:cubicBezTo>
                  <a:close/>
                  <a:moveTo>
                    <a:pt x="48" y="50"/>
                  </a:moveTo>
                  <a:cubicBezTo>
                    <a:pt x="49" y="48"/>
                    <a:pt x="49" y="47"/>
                    <a:pt x="51" y="45"/>
                  </a:cubicBezTo>
                  <a:cubicBezTo>
                    <a:pt x="52" y="44"/>
                    <a:pt x="53" y="43"/>
                    <a:pt x="55" y="41"/>
                  </a:cubicBezTo>
                  <a:cubicBezTo>
                    <a:pt x="57" y="40"/>
                    <a:pt x="60" y="40"/>
                    <a:pt x="62" y="39"/>
                  </a:cubicBezTo>
                  <a:cubicBezTo>
                    <a:pt x="62" y="30"/>
                    <a:pt x="62" y="30"/>
                    <a:pt x="62" y="30"/>
                  </a:cubicBezTo>
                  <a:cubicBezTo>
                    <a:pt x="62" y="30"/>
                    <a:pt x="62" y="30"/>
                    <a:pt x="62" y="29"/>
                  </a:cubicBezTo>
                  <a:cubicBezTo>
                    <a:pt x="62" y="29"/>
                    <a:pt x="62" y="29"/>
                    <a:pt x="63" y="29"/>
                  </a:cubicBezTo>
                  <a:cubicBezTo>
                    <a:pt x="63" y="29"/>
                    <a:pt x="63" y="29"/>
                    <a:pt x="63" y="29"/>
                  </a:cubicBezTo>
                  <a:cubicBezTo>
                    <a:pt x="64" y="28"/>
                    <a:pt x="64" y="28"/>
                    <a:pt x="65" y="28"/>
                  </a:cubicBezTo>
                  <a:cubicBezTo>
                    <a:pt x="66" y="28"/>
                    <a:pt x="66" y="28"/>
                    <a:pt x="67" y="28"/>
                  </a:cubicBezTo>
                  <a:cubicBezTo>
                    <a:pt x="67" y="28"/>
                    <a:pt x="67" y="28"/>
                    <a:pt x="68" y="28"/>
                  </a:cubicBezTo>
                  <a:cubicBezTo>
                    <a:pt x="68" y="28"/>
                    <a:pt x="68" y="29"/>
                    <a:pt x="68" y="29"/>
                  </a:cubicBezTo>
                  <a:cubicBezTo>
                    <a:pt x="68" y="29"/>
                    <a:pt x="68" y="29"/>
                    <a:pt x="68" y="29"/>
                  </a:cubicBezTo>
                  <a:cubicBezTo>
                    <a:pt x="68" y="38"/>
                    <a:pt x="68" y="38"/>
                    <a:pt x="68" y="38"/>
                  </a:cubicBezTo>
                  <a:cubicBezTo>
                    <a:pt x="69" y="38"/>
                    <a:pt x="70" y="38"/>
                    <a:pt x="71" y="38"/>
                  </a:cubicBezTo>
                  <a:cubicBezTo>
                    <a:pt x="72" y="39"/>
                    <a:pt x="73" y="39"/>
                    <a:pt x="74" y="39"/>
                  </a:cubicBezTo>
                  <a:cubicBezTo>
                    <a:pt x="75" y="39"/>
                    <a:pt x="76" y="39"/>
                    <a:pt x="76" y="39"/>
                  </a:cubicBezTo>
                  <a:cubicBezTo>
                    <a:pt x="77" y="40"/>
                    <a:pt x="78" y="40"/>
                    <a:pt x="78" y="40"/>
                  </a:cubicBezTo>
                  <a:cubicBezTo>
                    <a:pt x="78" y="40"/>
                    <a:pt x="78" y="41"/>
                    <a:pt x="79" y="41"/>
                  </a:cubicBezTo>
                  <a:cubicBezTo>
                    <a:pt x="79" y="41"/>
                    <a:pt x="79" y="41"/>
                    <a:pt x="79" y="41"/>
                  </a:cubicBezTo>
                  <a:cubicBezTo>
                    <a:pt x="79" y="42"/>
                    <a:pt x="79" y="42"/>
                    <a:pt x="79" y="42"/>
                  </a:cubicBezTo>
                  <a:cubicBezTo>
                    <a:pt x="79" y="43"/>
                    <a:pt x="79" y="43"/>
                    <a:pt x="79" y="44"/>
                  </a:cubicBezTo>
                  <a:cubicBezTo>
                    <a:pt x="80" y="44"/>
                    <a:pt x="80" y="45"/>
                    <a:pt x="80" y="45"/>
                  </a:cubicBezTo>
                  <a:cubicBezTo>
                    <a:pt x="80" y="45"/>
                    <a:pt x="80" y="46"/>
                    <a:pt x="79" y="46"/>
                  </a:cubicBezTo>
                  <a:cubicBezTo>
                    <a:pt x="79" y="46"/>
                    <a:pt x="79" y="46"/>
                    <a:pt x="79" y="47"/>
                  </a:cubicBezTo>
                  <a:cubicBezTo>
                    <a:pt x="79" y="47"/>
                    <a:pt x="79" y="47"/>
                    <a:pt x="79" y="47"/>
                  </a:cubicBezTo>
                  <a:cubicBezTo>
                    <a:pt x="78" y="47"/>
                    <a:pt x="78" y="47"/>
                    <a:pt x="77" y="46"/>
                  </a:cubicBezTo>
                  <a:cubicBezTo>
                    <a:pt x="76" y="46"/>
                    <a:pt x="75" y="46"/>
                    <a:pt x="74" y="46"/>
                  </a:cubicBezTo>
                  <a:cubicBezTo>
                    <a:pt x="73" y="45"/>
                    <a:pt x="72" y="45"/>
                    <a:pt x="70" y="45"/>
                  </a:cubicBezTo>
                  <a:cubicBezTo>
                    <a:pt x="69" y="45"/>
                    <a:pt x="67" y="45"/>
                    <a:pt x="65" y="45"/>
                  </a:cubicBezTo>
                  <a:cubicBezTo>
                    <a:pt x="63" y="45"/>
                    <a:pt x="62" y="46"/>
                    <a:pt x="60" y="46"/>
                  </a:cubicBezTo>
                  <a:cubicBezTo>
                    <a:pt x="59" y="47"/>
                    <a:pt x="58" y="47"/>
                    <a:pt x="57" y="48"/>
                  </a:cubicBezTo>
                  <a:cubicBezTo>
                    <a:pt x="56" y="49"/>
                    <a:pt x="56" y="50"/>
                    <a:pt x="56" y="51"/>
                  </a:cubicBezTo>
                  <a:cubicBezTo>
                    <a:pt x="55" y="52"/>
                    <a:pt x="55" y="53"/>
                    <a:pt x="55" y="54"/>
                  </a:cubicBezTo>
                  <a:cubicBezTo>
                    <a:pt x="56" y="56"/>
                    <a:pt x="56" y="57"/>
                    <a:pt x="57" y="59"/>
                  </a:cubicBezTo>
                  <a:cubicBezTo>
                    <a:pt x="58" y="60"/>
                    <a:pt x="59" y="60"/>
                    <a:pt x="61" y="61"/>
                  </a:cubicBezTo>
                  <a:cubicBezTo>
                    <a:pt x="62" y="62"/>
                    <a:pt x="64" y="62"/>
                    <a:pt x="66" y="63"/>
                  </a:cubicBezTo>
                  <a:cubicBezTo>
                    <a:pt x="67" y="63"/>
                    <a:pt x="69" y="63"/>
                    <a:pt x="71" y="64"/>
                  </a:cubicBezTo>
                  <a:cubicBezTo>
                    <a:pt x="73" y="64"/>
                    <a:pt x="75" y="65"/>
                    <a:pt x="77" y="65"/>
                  </a:cubicBezTo>
                  <a:cubicBezTo>
                    <a:pt x="78" y="66"/>
                    <a:pt x="80" y="67"/>
                    <a:pt x="81" y="68"/>
                  </a:cubicBezTo>
                  <a:cubicBezTo>
                    <a:pt x="83" y="69"/>
                    <a:pt x="84" y="70"/>
                    <a:pt x="85" y="72"/>
                  </a:cubicBezTo>
                  <a:cubicBezTo>
                    <a:pt x="86" y="73"/>
                    <a:pt x="87" y="75"/>
                    <a:pt x="87" y="78"/>
                  </a:cubicBezTo>
                  <a:cubicBezTo>
                    <a:pt x="88" y="80"/>
                    <a:pt x="87" y="82"/>
                    <a:pt x="87" y="84"/>
                  </a:cubicBezTo>
                  <a:cubicBezTo>
                    <a:pt x="86" y="86"/>
                    <a:pt x="85" y="88"/>
                    <a:pt x="84" y="90"/>
                  </a:cubicBezTo>
                  <a:cubicBezTo>
                    <a:pt x="82" y="91"/>
                    <a:pt x="80" y="93"/>
                    <a:pt x="78" y="94"/>
                  </a:cubicBezTo>
                  <a:cubicBezTo>
                    <a:pt x="76" y="95"/>
                    <a:pt x="73" y="96"/>
                    <a:pt x="70" y="96"/>
                  </a:cubicBezTo>
                  <a:cubicBezTo>
                    <a:pt x="70" y="106"/>
                    <a:pt x="70" y="106"/>
                    <a:pt x="70" y="106"/>
                  </a:cubicBezTo>
                  <a:cubicBezTo>
                    <a:pt x="70" y="106"/>
                    <a:pt x="70" y="107"/>
                    <a:pt x="70" y="107"/>
                  </a:cubicBezTo>
                  <a:cubicBezTo>
                    <a:pt x="70" y="107"/>
                    <a:pt x="70" y="107"/>
                    <a:pt x="70" y="107"/>
                  </a:cubicBezTo>
                  <a:cubicBezTo>
                    <a:pt x="70" y="107"/>
                    <a:pt x="69" y="107"/>
                    <a:pt x="69" y="108"/>
                  </a:cubicBezTo>
                  <a:cubicBezTo>
                    <a:pt x="69" y="108"/>
                    <a:pt x="68" y="108"/>
                    <a:pt x="68" y="108"/>
                  </a:cubicBezTo>
                  <a:cubicBezTo>
                    <a:pt x="67" y="108"/>
                    <a:pt x="66" y="108"/>
                    <a:pt x="66" y="108"/>
                  </a:cubicBezTo>
                  <a:cubicBezTo>
                    <a:pt x="65" y="108"/>
                    <a:pt x="65" y="108"/>
                    <a:pt x="65" y="108"/>
                  </a:cubicBezTo>
                  <a:cubicBezTo>
                    <a:pt x="65" y="108"/>
                    <a:pt x="64" y="108"/>
                    <a:pt x="64" y="107"/>
                  </a:cubicBezTo>
                  <a:cubicBezTo>
                    <a:pt x="64" y="107"/>
                    <a:pt x="64" y="107"/>
                    <a:pt x="64" y="107"/>
                  </a:cubicBezTo>
                  <a:cubicBezTo>
                    <a:pt x="64" y="97"/>
                    <a:pt x="64" y="97"/>
                    <a:pt x="64" y="97"/>
                  </a:cubicBezTo>
                  <a:cubicBezTo>
                    <a:pt x="63" y="97"/>
                    <a:pt x="61" y="97"/>
                    <a:pt x="60" y="97"/>
                  </a:cubicBezTo>
                  <a:cubicBezTo>
                    <a:pt x="59" y="97"/>
                    <a:pt x="58" y="97"/>
                    <a:pt x="57" y="96"/>
                  </a:cubicBezTo>
                  <a:cubicBezTo>
                    <a:pt x="56" y="96"/>
                    <a:pt x="55" y="96"/>
                    <a:pt x="54" y="96"/>
                  </a:cubicBezTo>
                  <a:cubicBezTo>
                    <a:pt x="53" y="95"/>
                    <a:pt x="53" y="95"/>
                    <a:pt x="52" y="95"/>
                  </a:cubicBezTo>
                  <a:cubicBezTo>
                    <a:pt x="52" y="95"/>
                    <a:pt x="52" y="94"/>
                    <a:pt x="52" y="94"/>
                  </a:cubicBezTo>
                  <a:cubicBezTo>
                    <a:pt x="52" y="93"/>
                    <a:pt x="51" y="93"/>
                    <a:pt x="51" y="92"/>
                  </a:cubicBezTo>
                  <a:cubicBezTo>
                    <a:pt x="51" y="91"/>
                    <a:pt x="51" y="90"/>
                    <a:pt x="51" y="90"/>
                  </a:cubicBezTo>
                  <a:cubicBezTo>
                    <a:pt x="51" y="90"/>
                    <a:pt x="51" y="89"/>
                    <a:pt x="51" y="89"/>
                  </a:cubicBezTo>
                  <a:cubicBezTo>
                    <a:pt x="51" y="89"/>
                    <a:pt x="51" y="88"/>
                    <a:pt x="52" y="88"/>
                  </a:cubicBezTo>
                  <a:cubicBezTo>
                    <a:pt x="52" y="88"/>
                    <a:pt x="52" y="88"/>
                    <a:pt x="52" y="88"/>
                  </a:cubicBezTo>
                  <a:cubicBezTo>
                    <a:pt x="53" y="88"/>
                    <a:pt x="53" y="88"/>
                    <a:pt x="54" y="88"/>
                  </a:cubicBezTo>
                  <a:cubicBezTo>
                    <a:pt x="55" y="89"/>
                    <a:pt x="56" y="89"/>
                    <a:pt x="57" y="90"/>
                  </a:cubicBezTo>
                  <a:cubicBezTo>
                    <a:pt x="58" y="90"/>
                    <a:pt x="60" y="90"/>
                    <a:pt x="62" y="90"/>
                  </a:cubicBezTo>
                  <a:cubicBezTo>
                    <a:pt x="63" y="91"/>
                    <a:pt x="65" y="91"/>
                    <a:pt x="68" y="90"/>
                  </a:cubicBezTo>
                  <a:cubicBezTo>
                    <a:pt x="72" y="90"/>
                    <a:pt x="75" y="89"/>
                    <a:pt x="77" y="87"/>
                  </a:cubicBezTo>
                  <a:cubicBezTo>
                    <a:pt x="79" y="85"/>
                    <a:pt x="80" y="82"/>
                    <a:pt x="79" y="79"/>
                  </a:cubicBezTo>
                  <a:cubicBezTo>
                    <a:pt x="79" y="78"/>
                    <a:pt x="79" y="76"/>
                    <a:pt x="78" y="75"/>
                  </a:cubicBezTo>
                  <a:cubicBezTo>
                    <a:pt x="77" y="74"/>
                    <a:pt x="75" y="73"/>
                    <a:pt x="74" y="73"/>
                  </a:cubicBezTo>
                  <a:cubicBezTo>
                    <a:pt x="73" y="72"/>
                    <a:pt x="71" y="71"/>
                    <a:pt x="69" y="71"/>
                  </a:cubicBezTo>
                  <a:cubicBezTo>
                    <a:pt x="67" y="71"/>
                    <a:pt x="66" y="70"/>
                    <a:pt x="64" y="70"/>
                  </a:cubicBezTo>
                  <a:cubicBezTo>
                    <a:pt x="62" y="69"/>
                    <a:pt x="60" y="69"/>
                    <a:pt x="58" y="68"/>
                  </a:cubicBezTo>
                  <a:cubicBezTo>
                    <a:pt x="57" y="68"/>
                    <a:pt x="55" y="67"/>
                    <a:pt x="54" y="66"/>
                  </a:cubicBezTo>
                  <a:cubicBezTo>
                    <a:pt x="52" y="65"/>
                    <a:pt x="51" y="64"/>
                    <a:pt x="50" y="62"/>
                  </a:cubicBezTo>
                  <a:cubicBezTo>
                    <a:pt x="49" y="60"/>
                    <a:pt x="48" y="58"/>
                    <a:pt x="48" y="56"/>
                  </a:cubicBezTo>
                  <a:cubicBezTo>
                    <a:pt x="48" y="54"/>
                    <a:pt x="48" y="52"/>
                    <a:pt x="48" y="50"/>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40" name="Freeform 77">
              <a:extLst>
                <a:ext uri="{FF2B5EF4-FFF2-40B4-BE49-F238E27FC236}">
                  <a16:creationId xmlns:a16="http://schemas.microsoft.com/office/drawing/2014/main" id="{E2FD0048-2D51-4C93-98A0-ECC487DB5058}"/>
                </a:ext>
              </a:extLst>
            </p:cNvPr>
            <p:cNvSpPr>
              <a:spLocks/>
            </p:cNvSpPr>
            <p:nvPr/>
          </p:nvSpPr>
          <p:spPr bwMode="auto">
            <a:xfrm>
              <a:off x="10053125" y="2414589"/>
              <a:ext cx="558727" cy="166688"/>
            </a:xfrm>
            <a:custGeom>
              <a:avLst/>
              <a:gdLst>
                <a:gd name="T0" fmla="*/ 157 w 192"/>
                <a:gd name="T1" fmla="*/ 1 h 57"/>
                <a:gd name="T2" fmla="*/ 153 w 192"/>
                <a:gd name="T3" fmla="*/ 8 h 57"/>
                <a:gd name="T4" fmla="*/ 146 w 192"/>
                <a:gd name="T5" fmla="*/ 15 h 57"/>
                <a:gd name="T6" fmla="*/ 143 w 192"/>
                <a:gd name="T7" fmla="*/ 17 h 57"/>
                <a:gd name="T8" fmla="*/ 154 w 192"/>
                <a:gd name="T9" fmla="*/ 25 h 57"/>
                <a:gd name="T10" fmla="*/ 96 w 192"/>
                <a:gd name="T11" fmla="*/ 39 h 57"/>
                <a:gd name="T12" fmla="*/ 37 w 192"/>
                <a:gd name="T13" fmla="*/ 25 h 57"/>
                <a:gd name="T14" fmla="*/ 48 w 192"/>
                <a:gd name="T15" fmla="*/ 17 h 57"/>
                <a:gd name="T16" fmla="*/ 45 w 192"/>
                <a:gd name="T17" fmla="*/ 15 h 57"/>
                <a:gd name="T18" fmla="*/ 38 w 192"/>
                <a:gd name="T19" fmla="*/ 8 h 57"/>
                <a:gd name="T20" fmla="*/ 34 w 192"/>
                <a:gd name="T21" fmla="*/ 0 h 57"/>
                <a:gd name="T22" fmla="*/ 0 w 192"/>
                <a:gd name="T23" fmla="*/ 25 h 57"/>
                <a:gd name="T24" fmla="*/ 96 w 192"/>
                <a:gd name="T25" fmla="*/ 57 h 57"/>
                <a:gd name="T26" fmla="*/ 192 w 192"/>
                <a:gd name="T27" fmla="*/ 25 h 57"/>
                <a:gd name="T28" fmla="*/ 157 w 192"/>
                <a:gd name="T29"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57">
                  <a:moveTo>
                    <a:pt x="157" y="1"/>
                  </a:moveTo>
                  <a:cubicBezTo>
                    <a:pt x="156" y="3"/>
                    <a:pt x="155" y="6"/>
                    <a:pt x="153" y="8"/>
                  </a:cubicBezTo>
                  <a:cubicBezTo>
                    <a:pt x="146" y="15"/>
                    <a:pt x="146" y="15"/>
                    <a:pt x="146" y="15"/>
                  </a:cubicBezTo>
                  <a:cubicBezTo>
                    <a:pt x="145" y="16"/>
                    <a:pt x="144" y="17"/>
                    <a:pt x="143" y="17"/>
                  </a:cubicBezTo>
                  <a:cubicBezTo>
                    <a:pt x="151" y="20"/>
                    <a:pt x="154" y="22"/>
                    <a:pt x="154" y="25"/>
                  </a:cubicBezTo>
                  <a:cubicBezTo>
                    <a:pt x="154" y="32"/>
                    <a:pt x="131" y="39"/>
                    <a:pt x="96" y="39"/>
                  </a:cubicBezTo>
                  <a:cubicBezTo>
                    <a:pt x="60" y="39"/>
                    <a:pt x="37" y="32"/>
                    <a:pt x="37" y="25"/>
                  </a:cubicBezTo>
                  <a:cubicBezTo>
                    <a:pt x="37" y="23"/>
                    <a:pt x="40" y="20"/>
                    <a:pt x="48" y="17"/>
                  </a:cubicBezTo>
                  <a:cubicBezTo>
                    <a:pt x="47" y="17"/>
                    <a:pt x="46" y="16"/>
                    <a:pt x="45" y="15"/>
                  </a:cubicBezTo>
                  <a:cubicBezTo>
                    <a:pt x="38" y="8"/>
                    <a:pt x="38" y="8"/>
                    <a:pt x="38" y="8"/>
                  </a:cubicBezTo>
                  <a:cubicBezTo>
                    <a:pt x="36" y="6"/>
                    <a:pt x="35" y="3"/>
                    <a:pt x="34" y="0"/>
                  </a:cubicBezTo>
                  <a:cubicBezTo>
                    <a:pt x="12" y="6"/>
                    <a:pt x="0" y="15"/>
                    <a:pt x="0" y="25"/>
                  </a:cubicBezTo>
                  <a:cubicBezTo>
                    <a:pt x="0" y="43"/>
                    <a:pt x="42" y="57"/>
                    <a:pt x="96" y="57"/>
                  </a:cubicBezTo>
                  <a:cubicBezTo>
                    <a:pt x="149" y="57"/>
                    <a:pt x="192" y="43"/>
                    <a:pt x="192" y="25"/>
                  </a:cubicBezTo>
                  <a:cubicBezTo>
                    <a:pt x="192" y="15"/>
                    <a:pt x="179" y="6"/>
                    <a:pt x="157" y="1"/>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grpSp>
    </p:spTree>
    <p:extLst>
      <p:ext uri="{BB962C8B-B14F-4D97-AF65-F5344CB8AC3E}">
        <p14:creationId xmlns:p14="http://schemas.microsoft.com/office/powerpoint/2010/main" val="34634425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1000" fill="hold"/>
                                        <p:tgtEl>
                                          <p:spTgt spid="32"/>
                                        </p:tgtEl>
                                        <p:attrNameLst>
                                          <p:attrName>ppt_w</p:attrName>
                                        </p:attrNameLst>
                                      </p:cBhvr>
                                      <p:tavLst>
                                        <p:tav tm="0">
                                          <p:val>
                                            <p:fltVal val="0"/>
                                          </p:val>
                                        </p:tav>
                                        <p:tav tm="100000">
                                          <p:val>
                                            <p:strVal val="#ppt_w"/>
                                          </p:val>
                                        </p:tav>
                                      </p:tavLst>
                                    </p:anim>
                                    <p:anim calcmode="lin" valueType="num">
                                      <p:cBhvr>
                                        <p:cTn id="36" dur="1000" fill="hold"/>
                                        <p:tgtEl>
                                          <p:spTgt spid="32"/>
                                        </p:tgtEl>
                                        <p:attrNameLst>
                                          <p:attrName>ppt_h</p:attrName>
                                        </p:attrNameLst>
                                      </p:cBhvr>
                                      <p:tavLst>
                                        <p:tav tm="0">
                                          <p:val>
                                            <p:fltVal val="0"/>
                                          </p:val>
                                        </p:tav>
                                        <p:tav tm="100000">
                                          <p:val>
                                            <p:strVal val="#ppt_h"/>
                                          </p:val>
                                        </p:tav>
                                      </p:tavLst>
                                    </p:anim>
                                    <p:anim calcmode="lin" valueType="num">
                                      <p:cBhvr>
                                        <p:cTn id="37" dur="1000" fill="hold"/>
                                        <p:tgtEl>
                                          <p:spTgt spid="32"/>
                                        </p:tgtEl>
                                        <p:attrNameLst>
                                          <p:attrName>style.rotation</p:attrName>
                                        </p:attrNameLst>
                                      </p:cBhvr>
                                      <p:tavLst>
                                        <p:tav tm="0">
                                          <p:val>
                                            <p:fltVal val="90"/>
                                          </p:val>
                                        </p:tav>
                                        <p:tav tm="100000">
                                          <p:val>
                                            <p:fltVal val="0"/>
                                          </p:val>
                                        </p:tav>
                                      </p:tavLst>
                                    </p:anim>
                                    <p:animEffect transition="in" filter="fade">
                                      <p:cBhvr>
                                        <p:cTn id="38" dur="1000"/>
                                        <p:tgtEl>
                                          <p:spTgt spid="32"/>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1000" fill="hold"/>
                                        <p:tgtEl>
                                          <p:spTgt spid="33"/>
                                        </p:tgtEl>
                                        <p:attrNameLst>
                                          <p:attrName>ppt_w</p:attrName>
                                        </p:attrNameLst>
                                      </p:cBhvr>
                                      <p:tavLst>
                                        <p:tav tm="0">
                                          <p:val>
                                            <p:fltVal val="0"/>
                                          </p:val>
                                        </p:tav>
                                        <p:tav tm="100000">
                                          <p:val>
                                            <p:strVal val="#ppt_w"/>
                                          </p:val>
                                        </p:tav>
                                      </p:tavLst>
                                    </p:anim>
                                    <p:anim calcmode="lin" valueType="num">
                                      <p:cBhvr>
                                        <p:cTn id="42" dur="1000" fill="hold"/>
                                        <p:tgtEl>
                                          <p:spTgt spid="33"/>
                                        </p:tgtEl>
                                        <p:attrNameLst>
                                          <p:attrName>ppt_h</p:attrName>
                                        </p:attrNameLst>
                                      </p:cBhvr>
                                      <p:tavLst>
                                        <p:tav tm="0">
                                          <p:val>
                                            <p:fltVal val="0"/>
                                          </p:val>
                                        </p:tav>
                                        <p:tav tm="100000">
                                          <p:val>
                                            <p:strVal val="#ppt_h"/>
                                          </p:val>
                                        </p:tav>
                                      </p:tavLst>
                                    </p:anim>
                                    <p:anim calcmode="lin" valueType="num">
                                      <p:cBhvr>
                                        <p:cTn id="43" dur="1000" fill="hold"/>
                                        <p:tgtEl>
                                          <p:spTgt spid="33"/>
                                        </p:tgtEl>
                                        <p:attrNameLst>
                                          <p:attrName>style.rotation</p:attrName>
                                        </p:attrNameLst>
                                      </p:cBhvr>
                                      <p:tavLst>
                                        <p:tav tm="0">
                                          <p:val>
                                            <p:fltVal val="90"/>
                                          </p:val>
                                        </p:tav>
                                        <p:tav tm="100000">
                                          <p:val>
                                            <p:fltVal val="0"/>
                                          </p:val>
                                        </p:tav>
                                      </p:tavLst>
                                    </p:anim>
                                    <p:animEffect transition="in" filter="fade">
                                      <p:cBhvr>
                                        <p:cTn id="44" dur="1000"/>
                                        <p:tgtEl>
                                          <p:spTgt spid="33"/>
                                        </p:tgtEl>
                                      </p:cBhvr>
                                    </p:animEffect>
                                  </p:childTnLst>
                                </p:cTn>
                              </p:par>
                              <p:par>
                                <p:cTn id="45" presetID="3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1000" fill="hold"/>
                                        <p:tgtEl>
                                          <p:spTgt spid="36"/>
                                        </p:tgtEl>
                                        <p:attrNameLst>
                                          <p:attrName>ppt_w</p:attrName>
                                        </p:attrNameLst>
                                      </p:cBhvr>
                                      <p:tavLst>
                                        <p:tav tm="0">
                                          <p:val>
                                            <p:fltVal val="0"/>
                                          </p:val>
                                        </p:tav>
                                        <p:tav tm="100000">
                                          <p:val>
                                            <p:strVal val="#ppt_w"/>
                                          </p:val>
                                        </p:tav>
                                      </p:tavLst>
                                    </p:anim>
                                    <p:anim calcmode="lin" valueType="num">
                                      <p:cBhvr>
                                        <p:cTn id="48" dur="1000" fill="hold"/>
                                        <p:tgtEl>
                                          <p:spTgt spid="36"/>
                                        </p:tgtEl>
                                        <p:attrNameLst>
                                          <p:attrName>ppt_h</p:attrName>
                                        </p:attrNameLst>
                                      </p:cBhvr>
                                      <p:tavLst>
                                        <p:tav tm="0">
                                          <p:val>
                                            <p:fltVal val="0"/>
                                          </p:val>
                                        </p:tav>
                                        <p:tav tm="100000">
                                          <p:val>
                                            <p:strVal val="#ppt_h"/>
                                          </p:val>
                                        </p:tav>
                                      </p:tavLst>
                                    </p:anim>
                                    <p:anim calcmode="lin" valueType="num">
                                      <p:cBhvr>
                                        <p:cTn id="49" dur="1000" fill="hold"/>
                                        <p:tgtEl>
                                          <p:spTgt spid="36"/>
                                        </p:tgtEl>
                                        <p:attrNameLst>
                                          <p:attrName>style.rotation</p:attrName>
                                        </p:attrNameLst>
                                      </p:cBhvr>
                                      <p:tavLst>
                                        <p:tav tm="0">
                                          <p:val>
                                            <p:fltVal val="90"/>
                                          </p:val>
                                        </p:tav>
                                        <p:tav tm="100000">
                                          <p:val>
                                            <p:fltVal val="0"/>
                                          </p:val>
                                        </p:tav>
                                      </p:tavLst>
                                    </p:anim>
                                    <p:animEffect transition="in" filter="fade">
                                      <p:cBhvr>
                                        <p:cTn id="50" dur="1000"/>
                                        <p:tgtEl>
                                          <p:spTgt spid="3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Effect transition="in" filter="fade">
                                      <p:cBhvr>
                                        <p:cTn id="60" dur="500"/>
                                        <p:tgtEl>
                                          <p:spTgt spid="22"/>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animEffect transition="in" filter="fade">
                                      <p:cBhvr>
                                        <p:cTn id="70" dur="500"/>
                                        <p:tgtEl>
                                          <p:spTgt spid="12"/>
                                        </p:tgtEl>
                                      </p:cBhvr>
                                    </p:animEffect>
                                  </p:childTnLst>
                                </p:cTn>
                              </p:par>
                              <p:par>
                                <p:cTn id="71" presetID="53" presetClass="entr" presetSubtype="16"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childTnLst>
                          </p:cTn>
                        </p:par>
                        <p:par>
                          <p:cTn id="80" fill="hold">
                            <p:stCondLst>
                              <p:cond delay="1500"/>
                            </p:stCondLst>
                            <p:childTnLst>
                              <p:par>
                                <p:cTn id="81" presetID="2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par>
                          <p:cTn id="84" fill="hold">
                            <p:stCondLst>
                              <p:cond delay="2000"/>
                            </p:stCondLst>
                            <p:childTnLst>
                              <p:par>
                                <p:cTn id="85" presetID="22" presetClass="entr" presetSubtype="8"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21" grpId="0" animBg="1"/>
      <p:bldP spid="22" grpId="0" animBg="1"/>
      <p:bldP spid="23" grpId="0" animBg="1"/>
      <p:bldP spid="28" grpId="0"/>
      <p:bldP spid="29" grpId="0"/>
      <p:bldP spid="31" grpId="0"/>
      <p:bldP spid="15"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809316DB-A682-41F7-BF1B-59145B6B79C5}"/>
              </a:ext>
            </a:extLst>
          </p:cNvPr>
          <p:cNvGrpSpPr/>
          <p:nvPr/>
        </p:nvGrpSpPr>
        <p:grpSpPr>
          <a:xfrm flipH="1">
            <a:off x="6389544" y="904321"/>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2" name="矩形: 圆角 31">
            <a:extLst>
              <a:ext uri="{FF2B5EF4-FFF2-40B4-BE49-F238E27FC236}">
                <a16:creationId xmlns:a16="http://schemas.microsoft.com/office/drawing/2014/main" id="{61C58125-63B1-4F99-9840-1C7663CBDF87}"/>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18900000" flipH="1">
            <a:off x="1138615" y="2903917"/>
            <a:ext cx="2966054" cy="2966054"/>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18900000" flipH="1">
            <a:off x="716918" y="-598243"/>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18900000">
            <a:off x="9178884" y="1880852"/>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18900000">
            <a:off x="3294649"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18900000">
            <a:off x="1096309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11" name="组合 10">
            <a:extLst>
              <a:ext uri="{FF2B5EF4-FFF2-40B4-BE49-F238E27FC236}">
                <a16:creationId xmlns:a16="http://schemas.microsoft.com/office/drawing/2014/main" id="{2D2315FB-16DC-44EA-9431-D056B30FC2AC}"/>
              </a:ext>
            </a:extLst>
          </p:cNvPr>
          <p:cNvGrpSpPr/>
          <p:nvPr/>
        </p:nvGrpSpPr>
        <p:grpSpPr>
          <a:xfrm>
            <a:off x="6536927" y="2421590"/>
            <a:ext cx="1667273" cy="401905"/>
            <a:chOff x="9369027" y="5558490"/>
            <a:chExt cx="1667273"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flipH="1">
              <a:off x="9369027" y="5558490"/>
              <a:ext cx="1667273" cy="401905"/>
              <a:chOff x="1816603" y="3643965"/>
              <a:chExt cx="1667273"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PART</a:t>
              </a:r>
            </a:p>
          </p:txBody>
        </p:sp>
      </p:grpSp>
      <p:sp>
        <p:nvSpPr>
          <p:cNvPr id="49" name="矩形: 圆角 48">
            <a:extLst>
              <a:ext uri="{FF2B5EF4-FFF2-40B4-BE49-F238E27FC236}">
                <a16:creationId xmlns:a16="http://schemas.microsoft.com/office/drawing/2014/main" id="{43973E02-692E-4834-9D18-F3C3F6A52A40}"/>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
        <p:nvSpPr>
          <p:cNvPr id="51" name="文本框 50">
            <a:extLst>
              <a:ext uri="{FF2B5EF4-FFF2-40B4-BE49-F238E27FC236}">
                <a16:creationId xmlns:a16="http://schemas.microsoft.com/office/drawing/2014/main" id="{2053B2C1-F1C7-4A59-BA19-B385FB1A21C6}"/>
              </a:ext>
            </a:extLst>
          </p:cNvPr>
          <p:cNvSpPr txBox="1"/>
          <p:nvPr/>
        </p:nvSpPr>
        <p:spPr>
          <a:xfrm>
            <a:off x="1573690"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Bold" panose="020B0800000000000000" pitchFamily="34" charset="-122"/>
                <a:ea typeface="思源黑体 CN Bold" panose="020B0800000000000000" pitchFamily="34" charset="-122"/>
              </a:rPr>
              <a:t>04.</a:t>
            </a:r>
            <a:endParaRPr lang="zh-CN" altLang="en-US" sz="9600" spc="300" dirty="0">
              <a:solidFill>
                <a:schemeClr val="bg1"/>
              </a:solidFill>
              <a:latin typeface="思源黑体 CN Bold" panose="020B0800000000000000" pitchFamily="34" charset="-122"/>
              <a:ea typeface="思源黑体 CN Bold" panose="020B0800000000000000" pitchFamily="34" charset="-122"/>
            </a:endParaRPr>
          </a:p>
        </p:txBody>
      </p:sp>
      <p:sp>
        <p:nvSpPr>
          <p:cNvPr id="53" name="文本框 52">
            <a:extLst>
              <a:ext uri="{FF2B5EF4-FFF2-40B4-BE49-F238E27FC236}">
                <a16:creationId xmlns:a16="http://schemas.microsoft.com/office/drawing/2014/main" id="{2304F99B-640E-4C67-B24A-F5AA44ED4CBB}"/>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前端发展趋势</a:t>
            </a:r>
          </a:p>
        </p:txBody>
      </p:sp>
      <p:sp>
        <p:nvSpPr>
          <p:cNvPr id="54" name="文本框 53">
            <a:extLst>
              <a:ext uri="{FF2B5EF4-FFF2-40B4-BE49-F238E27FC236}">
                <a16:creationId xmlns:a16="http://schemas.microsoft.com/office/drawing/2014/main" id="{3DB55255-15CB-48EF-AC8E-6193E04C00AE}"/>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Tree>
    <p:extLst>
      <p:ext uri="{BB962C8B-B14F-4D97-AF65-F5344CB8AC3E}">
        <p14:creationId xmlns:p14="http://schemas.microsoft.com/office/powerpoint/2010/main" val="5514032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1000" fill="hold"/>
                                        <p:tgtEl>
                                          <p:spTgt spid="51"/>
                                        </p:tgtEl>
                                        <p:attrNameLst>
                                          <p:attrName>ppt_w</p:attrName>
                                        </p:attrNameLst>
                                      </p:cBhvr>
                                      <p:tavLst>
                                        <p:tav tm="0">
                                          <p:val>
                                            <p:fltVal val="0"/>
                                          </p:val>
                                        </p:tav>
                                        <p:tav tm="100000">
                                          <p:val>
                                            <p:strVal val="#ppt_w"/>
                                          </p:val>
                                        </p:tav>
                                      </p:tavLst>
                                    </p:anim>
                                    <p:anim calcmode="lin" valueType="num">
                                      <p:cBhvr>
                                        <p:cTn id="15" dur="1000" fill="hold"/>
                                        <p:tgtEl>
                                          <p:spTgt spid="51"/>
                                        </p:tgtEl>
                                        <p:attrNameLst>
                                          <p:attrName>ppt_h</p:attrName>
                                        </p:attrNameLst>
                                      </p:cBhvr>
                                      <p:tavLst>
                                        <p:tav tm="0">
                                          <p:val>
                                            <p:fltVal val="0"/>
                                          </p:val>
                                        </p:tav>
                                        <p:tav tm="100000">
                                          <p:val>
                                            <p:strVal val="#ppt_h"/>
                                          </p:val>
                                        </p:tav>
                                      </p:tavLst>
                                    </p:anim>
                                    <p:anim calcmode="lin" valueType="num">
                                      <p:cBhvr>
                                        <p:cTn id="16" dur="1000" fill="hold"/>
                                        <p:tgtEl>
                                          <p:spTgt spid="51"/>
                                        </p:tgtEl>
                                        <p:attrNameLst>
                                          <p:attrName>style.rotation</p:attrName>
                                        </p:attrNameLst>
                                      </p:cBhvr>
                                      <p:tavLst>
                                        <p:tav tm="0">
                                          <p:val>
                                            <p:fltVal val="90"/>
                                          </p:val>
                                        </p:tav>
                                        <p:tav tm="100000">
                                          <p:val>
                                            <p:fltVal val="0"/>
                                          </p:val>
                                        </p:tav>
                                      </p:tavLst>
                                    </p:anim>
                                    <p:animEffect transition="in" filter="fade">
                                      <p:cBhvr>
                                        <p:cTn id="17" dur="1000"/>
                                        <p:tgtEl>
                                          <p:spTgt spid="5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fltVal val="0"/>
                                          </p:val>
                                        </p:tav>
                                        <p:tav tm="100000">
                                          <p:val>
                                            <p:strVal val="#ppt_w"/>
                                          </p:val>
                                        </p:tav>
                                      </p:tavLst>
                                    </p:anim>
                                    <p:anim calcmode="lin" valueType="num">
                                      <p:cBhvr>
                                        <p:cTn id="21" dur="1000" fill="hold"/>
                                        <p:tgtEl>
                                          <p:spTgt spid="32"/>
                                        </p:tgtEl>
                                        <p:attrNameLst>
                                          <p:attrName>ppt_h</p:attrName>
                                        </p:attrNameLst>
                                      </p:cBhvr>
                                      <p:tavLst>
                                        <p:tav tm="0">
                                          <p:val>
                                            <p:fltVal val="0"/>
                                          </p:val>
                                        </p:tav>
                                        <p:tav tm="100000">
                                          <p:val>
                                            <p:strVal val="#ppt_h"/>
                                          </p:val>
                                        </p:tav>
                                      </p:tavLst>
                                    </p:anim>
                                    <p:anim calcmode="lin" valueType="num">
                                      <p:cBhvr>
                                        <p:cTn id="22" dur="1000" fill="hold"/>
                                        <p:tgtEl>
                                          <p:spTgt spid="32"/>
                                        </p:tgtEl>
                                        <p:attrNameLst>
                                          <p:attrName>style.rotation</p:attrName>
                                        </p:attrNameLst>
                                      </p:cBhvr>
                                      <p:tavLst>
                                        <p:tav tm="0">
                                          <p:val>
                                            <p:fltVal val="90"/>
                                          </p:val>
                                        </p:tav>
                                        <p:tav tm="100000">
                                          <p:val>
                                            <p:fltVal val="0"/>
                                          </p:val>
                                        </p:tav>
                                      </p:tavLst>
                                    </p:anim>
                                    <p:animEffect transition="in" filter="fade">
                                      <p:cBhvr>
                                        <p:cTn id="23" dur="1000"/>
                                        <p:tgtEl>
                                          <p:spTgt spid="3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000" fill="hold"/>
                                        <p:tgtEl>
                                          <p:spTgt spid="27"/>
                                        </p:tgtEl>
                                        <p:attrNameLst>
                                          <p:attrName>ppt_w</p:attrName>
                                        </p:attrNameLst>
                                      </p:cBhvr>
                                      <p:tavLst>
                                        <p:tav tm="0">
                                          <p:val>
                                            <p:fltVal val="0"/>
                                          </p:val>
                                        </p:tav>
                                        <p:tav tm="100000">
                                          <p:val>
                                            <p:strVal val="#ppt_w"/>
                                          </p:val>
                                        </p:tav>
                                      </p:tavLst>
                                    </p:anim>
                                    <p:anim calcmode="lin" valueType="num">
                                      <p:cBhvr>
                                        <p:cTn id="27" dur="1000" fill="hold"/>
                                        <p:tgtEl>
                                          <p:spTgt spid="27"/>
                                        </p:tgtEl>
                                        <p:attrNameLst>
                                          <p:attrName>ppt_h</p:attrName>
                                        </p:attrNameLst>
                                      </p:cBhvr>
                                      <p:tavLst>
                                        <p:tav tm="0">
                                          <p:val>
                                            <p:fltVal val="0"/>
                                          </p:val>
                                        </p:tav>
                                        <p:tav tm="100000">
                                          <p:val>
                                            <p:strVal val="#ppt_h"/>
                                          </p:val>
                                        </p:tav>
                                      </p:tavLst>
                                    </p:anim>
                                    <p:anim calcmode="lin" valueType="num">
                                      <p:cBhvr>
                                        <p:cTn id="28" dur="1000" fill="hold"/>
                                        <p:tgtEl>
                                          <p:spTgt spid="27"/>
                                        </p:tgtEl>
                                        <p:attrNameLst>
                                          <p:attrName>style.rotation</p:attrName>
                                        </p:attrNameLst>
                                      </p:cBhvr>
                                      <p:tavLst>
                                        <p:tav tm="0">
                                          <p:val>
                                            <p:fltVal val="90"/>
                                          </p:val>
                                        </p:tav>
                                        <p:tav tm="100000">
                                          <p:val>
                                            <p:fltVal val="0"/>
                                          </p:val>
                                        </p:tav>
                                      </p:tavLst>
                                    </p:anim>
                                    <p:animEffect transition="in" filter="fade">
                                      <p:cBhvr>
                                        <p:cTn id="29" dur="1000"/>
                                        <p:tgtEl>
                                          <p:spTgt spid="2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style.rotation</p:attrName>
                                        </p:attrNameLst>
                                      </p:cBhvr>
                                      <p:tavLst>
                                        <p:tav tm="0">
                                          <p:val>
                                            <p:fltVal val="90"/>
                                          </p:val>
                                        </p:tav>
                                        <p:tav tm="100000">
                                          <p:val>
                                            <p:fltVal val="0"/>
                                          </p:val>
                                        </p:tav>
                                      </p:tavLst>
                                    </p:anim>
                                    <p:animEffect transition="in" filter="fade">
                                      <p:cBhvr>
                                        <p:cTn id="35" dur="1000"/>
                                        <p:tgtEl>
                                          <p:spTgt spid="2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1000" fill="hold"/>
                                        <p:tgtEl>
                                          <p:spTgt spid="31"/>
                                        </p:tgtEl>
                                        <p:attrNameLst>
                                          <p:attrName>ppt_w</p:attrName>
                                        </p:attrNameLst>
                                      </p:cBhvr>
                                      <p:tavLst>
                                        <p:tav tm="0">
                                          <p:val>
                                            <p:fltVal val="0"/>
                                          </p:val>
                                        </p:tav>
                                        <p:tav tm="100000">
                                          <p:val>
                                            <p:strVal val="#ppt_w"/>
                                          </p:val>
                                        </p:tav>
                                      </p:tavLst>
                                    </p:anim>
                                    <p:anim calcmode="lin" valueType="num">
                                      <p:cBhvr>
                                        <p:cTn id="45" dur="1000" fill="hold"/>
                                        <p:tgtEl>
                                          <p:spTgt spid="31"/>
                                        </p:tgtEl>
                                        <p:attrNameLst>
                                          <p:attrName>ppt_h</p:attrName>
                                        </p:attrNameLst>
                                      </p:cBhvr>
                                      <p:tavLst>
                                        <p:tav tm="0">
                                          <p:val>
                                            <p:fltVal val="0"/>
                                          </p:val>
                                        </p:tav>
                                        <p:tav tm="100000">
                                          <p:val>
                                            <p:strVal val="#ppt_h"/>
                                          </p:val>
                                        </p:tav>
                                      </p:tavLst>
                                    </p:anim>
                                    <p:anim calcmode="lin" valueType="num">
                                      <p:cBhvr>
                                        <p:cTn id="46" dur="1000" fill="hold"/>
                                        <p:tgtEl>
                                          <p:spTgt spid="31"/>
                                        </p:tgtEl>
                                        <p:attrNameLst>
                                          <p:attrName>style.rotation</p:attrName>
                                        </p:attrNameLst>
                                      </p:cBhvr>
                                      <p:tavLst>
                                        <p:tav tm="0">
                                          <p:val>
                                            <p:fltVal val="90"/>
                                          </p:val>
                                        </p:tav>
                                        <p:tav tm="100000">
                                          <p:val>
                                            <p:fltVal val="0"/>
                                          </p:val>
                                        </p:tav>
                                      </p:tavLst>
                                    </p:anim>
                                    <p:animEffect transition="in" filter="fade">
                                      <p:cBhvr>
                                        <p:cTn id="47" dur="1000"/>
                                        <p:tgtEl>
                                          <p:spTgt spid="31"/>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fltVal val="0"/>
                                          </p:val>
                                        </p:tav>
                                        <p:tav tm="100000">
                                          <p:val>
                                            <p:strVal val="#ppt_w"/>
                                          </p:val>
                                        </p:tav>
                                      </p:tavLst>
                                    </p:anim>
                                    <p:anim calcmode="lin" valueType="num">
                                      <p:cBhvr>
                                        <p:cTn id="51" dur="1000" fill="hold"/>
                                        <p:tgtEl>
                                          <p:spTgt spid="39"/>
                                        </p:tgtEl>
                                        <p:attrNameLst>
                                          <p:attrName>ppt_h</p:attrName>
                                        </p:attrNameLst>
                                      </p:cBhvr>
                                      <p:tavLst>
                                        <p:tav tm="0">
                                          <p:val>
                                            <p:fltVal val="0"/>
                                          </p:val>
                                        </p:tav>
                                        <p:tav tm="100000">
                                          <p:val>
                                            <p:strVal val="#ppt_h"/>
                                          </p:val>
                                        </p:tav>
                                      </p:tavLst>
                                    </p:anim>
                                    <p:anim calcmode="lin" valueType="num">
                                      <p:cBhvr>
                                        <p:cTn id="52" dur="1000" fill="hold"/>
                                        <p:tgtEl>
                                          <p:spTgt spid="39"/>
                                        </p:tgtEl>
                                        <p:attrNameLst>
                                          <p:attrName>style.rotation</p:attrName>
                                        </p:attrNameLst>
                                      </p:cBhvr>
                                      <p:tavLst>
                                        <p:tav tm="0">
                                          <p:val>
                                            <p:fltVal val="90"/>
                                          </p:val>
                                        </p:tav>
                                        <p:tav tm="100000">
                                          <p:val>
                                            <p:fltVal val="0"/>
                                          </p:val>
                                        </p:tav>
                                      </p:tavLst>
                                    </p:anim>
                                    <p:animEffect transition="in" filter="fade">
                                      <p:cBhvr>
                                        <p:cTn id="53" dur="1000"/>
                                        <p:tgtEl>
                                          <p:spTgt spid="39"/>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1000" fill="hold"/>
                                        <p:tgtEl>
                                          <p:spTgt spid="40"/>
                                        </p:tgtEl>
                                        <p:attrNameLst>
                                          <p:attrName>ppt_w</p:attrName>
                                        </p:attrNameLst>
                                      </p:cBhvr>
                                      <p:tavLst>
                                        <p:tav tm="0">
                                          <p:val>
                                            <p:fltVal val="0"/>
                                          </p:val>
                                        </p:tav>
                                        <p:tav tm="100000">
                                          <p:val>
                                            <p:strVal val="#ppt_w"/>
                                          </p:val>
                                        </p:tav>
                                      </p:tavLst>
                                    </p:anim>
                                    <p:anim calcmode="lin" valueType="num">
                                      <p:cBhvr>
                                        <p:cTn id="57" dur="1000" fill="hold"/>
                                        <p:tgtEl>
                                          <p:spTgt spid="40"/>
                                        </p:tgtEl>
                                        <p:attrNameLst>
                                          <p:attrName>ppt_h</p:attrName>
                                        </p:attrNameLst>
                                      </p:cBhvr>
                                      <p:tavLst>
                                        <p:tav tm="0">
                                          <p:val>
                                            <p:fltVal val="0"/>
                                          </p:val>
                                        </p:tav>
                                        <p:tav tm="100000">
                                          <p:val>
                                            <p:strVal val="#ppt_h"/>
                                          </p:val>
                                        </p:tav>
                                      </p:tavLst>
                                    </p:anim>
                                    <p:anim calcmode="lin" valueType="num">
                                      <p:cBhvr>
                                        <p:cTn id="58" dur="1000" fill="hold"/>
                                        <p:tgtEl>
                                          <p:spTgt spid="40"/>
                                        </p:tgtEl>
                                        <p:attrNameLst>
                                          <p:attrName>style.rotation</p:attrName>
                                        </p:attrNameLst>
                                      </p:cBhvr>
                                      <p:tavLst>
                                        <p:tav tm="0">
                                          <p:val>
                                            <p:fltVal val="90"/>
                                          </p:val>
                                        </p:tav>
                                        <p:tav tm="100000">
                                          <p:val>
                                            <p:fltVal val="0"/>
                                          </p:val>
                                        </p:tav>
                                      </p:tavLst>
                                    </p:anim>
                                    <p:animEffect transition="in" filter="fade">
                                      <p:cBhvr>
                                        <p:cTn id="59" dur="1000"/>
                                        <p:tgtEl>
                                          <p:spTgt spid="4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anim calcmode="lin" valueType="num">
                                      <p:cBhvr>
                                        <p:cTn id="91" dur="1000" fill="hold"/>
                                        <p:tgtEl>
                                          <p:spTgt spid="49"/>
                                        </p:tgtEl>
                                        <p:attrNameLst>
                                          <p:attrName>ppt_x</p:attrName>
                                        </p:attrNameLst>
                                      </p:cBhvr>
                                      <p:tavLst>
                                        <p:tav tm="0">
                                          <p:val>
                                            <p:strVal val="#ppt_x"/>
                                          </p:val>
                                        </p:tav>
                                        <p:tav tm="100000">
                                          <p:val>
                                            <p:strVal val="#ppt_x"/>
                                          </p:val>
                                        </p:tav>
                                      </p:tavLst>
                                    </p:anim>
                                    <p:anim calcmode="lin" valueType="num">
                                      <p:cBhvr>
                                        <p:cTn id="92" dur="1000" fill="hold"/>
                                        <p:tgtEl>
                                          <p:spTgt spid="49"/>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5000"/>
                            </p:stCondLst>
                            <p:childTnLst>
                              <p:par>
                                <p:cTn id="100" presetID="42" presetClass="entr" presetSubtype="0"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1000"/>
                                        <p:tgtEl>
                                          <p:spTgt spid="54"/>
                                        </p:tgtEl>
                                      </p:cBhvr>
                                    </p:animEffect>
                                    <p:anim calcmode="lin" valueType="num">
                                      <p:cBhvr>
                                        <p:cTn id="103" dur="1000" fill="hold"/>
                                        <p:tgtEl>
                                          <p:spTgt spid="54"/>
                                        </p:tgtEl>
                                        <p:attrNameLst>
                                          <p:attrName>ppt_x</p:attrName>
                                        </p:attrNameLst>
                                      </p:cBhvr>
                                      <p:tavLst>
                                        <p:tav tm="0">
                                          <p:val>
                                            <p:strVal val="#ppt_x"/>
                                          </p:val>
                                        </p:tav>
                                        <p:tav tm="100000">
                                          <p:val>
                                            <p:strVal val="#ppt_x"/>
                                          </p:val>
                                        </p:tav>
                                      </p:tavLst>
                                    </p:anim>
                                    <p:anim calcmode="lin" valueType="num">
                                      <p:cBhvr>
                                        <p:cTn id="10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24" grpId="0" animBg="1"/>
      <p:bldP spid="28" grpId="0" animBg="1"/>
      <p:bldP spid="29" grpId="0" animBg="1"/>
      <p:bldP spid="30" grpId="0" animBg="1"/>
      <p:bldP spid="31" grpId="0" animBg="1"/>
      <p:bldP spid="39" grpId="0" animBg="1"/>
      <p:bldP spid="40" grpId="0" animBg="1"/>
      <p:bldP spid="41" grpId="0" animBg="1"/>
      <p:bldP spid="49" grpId="0" animBg="1"/>
      <p:bldP spid="51"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前端发展趋势</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33" name="矩形 32">
            <a:extLst>
              <a:ext uri="{FF2B5EF4-FFF2-40B4-BE49-F238E27FC236}">
                <a16:creationId xmlns:a16="http://schemas.microsoft.com/office/drawing/2014/main" id="{A5C5A8B1-48FE-4A27-9745-ADA386D01BFE}"/>
              </a:ext>
            </a:extLst>
          </p:cNvPr>
          <p:cNvSpPr/>
          <p:nvPr/>
        </p:nvSpPr>
        <p:spPr>
          <a:xfrm>
            <a:off x="1905903" y="3431757"/>
            <a:ext cx="8380194" cy="2546979"/>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前端新标准和草案在不断更新，</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HTML</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600" dirty="0" err="1">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标准也在渐渐完善，尽管这些新的规范最终会淘汰旧的规范，新的项目也会以最新的标准作为开发依据，但要完全废弃旧规范，还需要一段时间。</a:t>
            </a:r>
          </a:p>
          <a:p>
            <a:pPr algn="just" hangingPunct="0">
              <a:lnSpc>
                <a:spcPct val="150000"/>
              </a:lnSpc>
            </a:pPr>
            <a:endPar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endParaRPr>
          </a:p>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目前前端三层结构实现已经形成了</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HTML5</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CSS3</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600" dirty="0" err="1">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Ecmascript</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 6》</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标准规范，后面的新变化也会越来越小，这就表明了目前前端项目实践规范将会相对稳定一段较长的时间，后面的修改不会像之前一样具有颠覆性。</a:t>
            </a:r>
          </a:p>
        </p:txBody>
      </p:sp>
      <p:grpSp>
        <p:nvGrpSpPr>
          <p:cNvPr id="55" name="组合 54">
            <a:extLst>
              <a:ext uri="{FF2B5EF4-FFF2-40B4-BE49-F238E27FC236}">
                <a16:creationId xmlns:a16="http://schemas.microsoft.com/office/drawing/2014/main" id="{527BA119-B5DC-480E-BEC5-7BCFBCDB49EA}"/>
              </a:ext>
            </a:extLst>
          </p:cNvPr>
          <p:cNvGrpSpPr/>
          <p:nvPr/>
        </p:nvGrpSpPr>
        <p:grpSpPr>
          <a:xfrm>
            <a:off x="0" y="1471386"/>
            <a:ext cx="12192000" cy="1683660"/>
            <a:chOff x="0" y="1190173"/>
            <a:chExt cx="12192000" cy="1857828"/>
          </a:xfrm>
        </p:grpSpPr>
        <p:sp>
          <p:nvSpPr>
            <p:cNvPr id="56" name="矩形 55">
              <a:extLst>
                <a:ext uri="{FF2B5EF4-FFF2-40B4-BE49-F238E27FC236}">
                  <a16:creationId xmlns:a16="http://schemas.microsoft.com/office/drawing/2014/main" id="{05B63A20-67F6-4D72-85B2-EC48821853F4}"/>
                </a:ext>
              </a:extLst>
            </p:cNvPr>
            <p:cNvSpPr/>
            <p:nvPr/>
          </p:nvSpPr>
          <p:spPr>
            <a:xfrm>
              <a:off x="0" y="1190173"/>
              <a:ext cx="12192000" cy="1857828"/>
            </a:xfrm>
            <a:prstGeom prst="rect">
              <a:avLst/>
            </a:prstGeom>
            <a:blipFill dpi="0" rotWithShape="1">
              <a:blip r:embed="rId2"/>
              <a:srcRect/>
              <a:stretch>
                <a:fillRect t="-188361" b="-188361"/>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bg1"/>
                </a:solidFill>
                <a:latin typeface="思源黑体 Bold" panose="020B0800000000000000" pitchFamily="34" charset="-122"/>
                <a:ea typeface="思源黑体 Bold" panose="020B0800000000000000" pitchFamily="34" charset="-122"/>
              </a:endParaRPr>
            </a:p>
          </p:txBody>
        </p:sp>
        <p:sp>
          <p:nvSpPr>
            <p:cNvPr id="57" name="矩形 56">
              <a:extLst>
                <a:ext uri="{FF2B5EF4-FFF2-40B4-BE49-F238E27FC236}">
                  <a16:creationId xmlns:a16="http://schemas.microsoft.com/office/drawing/2014/main" id="{A7F7DC8F-CB37-4C69-BE87-D81451157888}"/>
                </a:ext>
              </a:extLst>
            </p:cNvPr>
            <p:cNvSpPr/>
            <p:nvPr/>
          </p:nvSpPr>
          <p:spPr>
            <a:xfrm>
              <a:off x="0" y="1190173"/>
              <a:ext cx="12192000" cy="1857828"/>
            </a:xfrm>
            <a:prstGeom prst="rect">
              <a:avLst/>
            </a:prstGeom>
            <a:gradFill>
              <a:gsLst>
                <a:gs pos="0">
                  <a:srgbClr val="4999E9"/>
                </a:gs>
                <a:gs pos="100000">
                  <a:srgbClr val="00B0F0">
                    <a:alpha val="66000"/>
                  </a:srgbClr>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dirty="0">
                <a:solidFill>
                  <a:schemeClr val="bg1"/>
                </a:solidFill>
                <a:latin typeface="思源黑体 Bold" panose="020B0800000000000000" pitchFamily="34" charset="-122"/>
                <a:ea typeface="思源黑体 Bold" panose="020B0800000000000000" pitchFamily="34" charset="-122"/>
                <a:cs typeface="+mn-ea"/>
              </a:endParaRPr>
            </a:p>
          </p:txBody>
        </p:sp>
      </p:grpSp>
      <p:sp>
        <p:nvSpPr>
          <p:cNvPr id="58" name="矩形 57">
            <a:extLst>
              <a:ext uri="{FF2B5EF4-FFF2-40B4-BE49-F238E27FC236}">
                <a16:creationId xmlns:a16="http://schemas.microsoft.com/office/drawing/2014/main" id="{9CBBFED6-B76E-463E-9288-381C8F00DB7D}"/>
              </a:ext>
            </a:extLst>
          </p:cNvPr>
          <p:cNvSpPr/>
          <p:nvPr/>
        </p:nvSpPr>
        <p:spPr>
          <a:xfrm>
            <a:off x="3495212" y="2145641"/>
            <a:ext cx="5639718" cy="492443"/>
          </a:xfrm>
          <a:prstGeom prst="rect">
            <a:avLst/>
          </a:prstGeom>
          <a:noFill/>
        </p:spPr>
        <p:txBody>
          <a:bodyPr wrap="square" lIns="0" tIns="0" rIns="0" bIns="0" rtlCol="0">
            <a:spAutoFit/>
          </a:bodyPr>
          <a:lstStyle/>
          <a:p>
            <a:pPr algn="ctr" hangingPunct="0"/>
            <a:r>
              <a:rPr lang="zh-CN" altLang="en-US" sz="3200" b="1" dirty="0">
                <a:solidFill>
                  <a:schemeClr val="bg1"/>
                </a:solidFill>
                <a:latin typeface="思源黑体 CN Bold" panose="020B0800000000000000" pitchFamily="34" charset="-122"/>
                <a:ea typeface="思源黑体 CN Bold" panose="020B0800000000000000" pitchFamily="34" charset="-122"/>
                <a:cs typeface="+mn-ea"/>
                <a:sym typeface="+mn-lt"/>
              </a:rPr>
              <a:t>新规范的更新与稳定</a:t>
            </a:r>
          </a:p>
        </p:txBody>
      </p:sp>
    </p:spTree>
    <p:extLst>
      <p:ext uri="{BB962C8B-B14F-4D97-AF65-F5344CB8AC3E}">
        <p14:creationId xmlns:p14="http://schemas.microsoft.com/office/powerpoint/2010/main" val="6541989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anim calcmode="lin" valueType="num">
                                      <p:cBhvr>
                                        <p:cTn id="30" dur="1000" fill="hold"/>
                                        <p:tgtEl>
                                          <p:spTgt spid="55"/>
                                        </p:tgtEl>
                                        <p:attrNameLst>
                                          <p:attrName>ppt_x</p:attrName>
                                        </p:attrNameLst>
                                      </p:cBhvr>
                                      <p:tavLst>
                                        <p:tav tm="0">
                                          <p:val>
                                            <p:strVal val="#ppt_x"/>
                                          </p:val>
                                        </p:tav>
                                        <p:tav tm="100000">
                                          <p:val>
                                            <p:strVal val="#ppt_x"/>
                                          </p:val>
                                        </p:tav>
                                      </p:tavLst>
                                    </p:anim>
                                    <p:anim calcmode="lin" valueType="num">
                                      <p:cBhvr>
                                        <p:cTn id="31" dur="1000" fill="hold"/>
                                        <p:tgtEl>
                                          <p:spTgt spid="5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33"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前端发展趋势</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11" name="矩形: 圆角 10">
            <a:extLst>
              <a:ext uri="{FF2B5EF4-FFF2-40B4-BE49-F238E27FC236}">
                <a16:creationId xmlns:a16="http://schemas.microsoft.com/office/drawing/2014/main" id="{35F8E869-0515-4A14-AAAA-99C2AC33BF99}"/>
              </a:ext>
            </a:extLst>
          </p:cNvPr>
          <p:cNvSpPr/>
          <p:nvPr/>
        </p:nvSpPr>
        <p:spPr>
          <a:xfrm>
            <a:off x="928987" y="1714500"/>
            <a:ext cx="6738823" cy="3683000"/>
          </a:xfrm>
          <a:prstGeom prst="roundRect">
            <a:avLst>
              <a:gd name="adj" fmla="val 10508"/>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22" name="矩形: 圆角 21">
            <a:extLst>
              <a:ext uri="{FF2B5EF4-FFF2-40B4-BE49-F238E27FC236}">
                <a16:creationId xmlns:a16="http://schemas.microsoft.com/office/drawing/2014/main" id="{94011F29-F391-4F23-A090-85EDEFAA37EB}"/>
              </a:ext>
            </a:extLst>
          </p:cNvPr>
          <p:cNvSpPr/>
          <p:nvPr/>
        </p:nvSpPr>
        <p:spPr>
          <a:xfrm>
            <a:off x="4371791" y="1714500"/>
            <a:ext cx="6738823" cy="3683000"/>
          </a:xfrm>
          <a:prstGeom prst="roundRect">
            <a:avLst>
              <a:gd name="adj" fmla="val 10508"/>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7" name="矩形 26">
            <a:extLst>
              <a:ext uri="{FF2B5EF4-FFF2-40B4-BE49-F238E27FC236}">
                <a16:creationId xmlns:a16="http://schemas.microsoft.com/office/drawing/2014/main" id="{34B0AC11-F3B5-42F1-8390-EEEC00575EF9}"/>
              </a:ext>
            </a:extLst>
          </p:cNvPr>
          <p:cNvSpPr/>
          <p:nvPr/>
        </p:nvSpPr>
        <p:spPr>
          <a:xfrm>
            <a:off x="5445225" y="3038822"/>
            <a:ext cx="4591955" cy="2269980"/>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mn-lt"/>
              </a:rPr>
              <a:t>贯穿浏览器、服务端和移动端，前端正朝着多端、多技术实现的方向发展。这意味着前端这套技术栈能做的事情可能更多，涉及的平台更广。</a:t>
            </a:r>
          </a:p>
          <a:p>
            <a:pPr algn="just" hangingPunct="0">
              <a:lnSpc>
                <a:spcPct val="150000"/>
              </a:lnSpc>
            </a:pP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mn-lt"/>
              </a:rPr>
              <a:t>但作为整套技术开发生态的一部分，每一项技术的出现都必不可少的要去考虑开发效率、维护成本、性能、扩展性这几个方面的问题，所以寻找新的开发生态体系仍是前端未来的大方向</a:t>
            </a: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mn-lt"/>
              </a:rPr>
              <a:t>。</a:t>
            </a:r>
          </a:p>
        </p:txBody>
      </p:sp>
      <p:sp>
        <p:nvSpPr>
          <p:cNvPr id="28" name="矩形: 圆角 27">
            <a:extLst>
              <a:ext uri="{FF2B5EF4-FFF2-40B4-BE49-F238E27FC236}">
                <a16:creationId xmlns:a16="http://schemas.microsoft.com/office/drawing/2014/main" id="{58EF32DA-E680-403A-B504-816C2C32840C}"/>
              </a:ext>
            </a:extLst>
          </p:cNvPr>
          <p:cNvSpPr/>
          <p:nvPr/>
        </p:nvSpPr>
        <p:spPr>
          <a:xfrm>
            <a:off x="5662939" y="2266045"/>
            <a:ext cx="1707241" cy="478971"/>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zh-CN" altLang="en-US" sz="2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开发生态</a:t>
            </a:r>
          </a:p>
        </p:txBody>
      </p:sp>
      <p:grpSp>
        <p:nvGrpSpPr>
          <p:cNvPr id="15" name="组合 14">
            <a:extLst>
              <a:ext uri="{FF2B5EF4-FFF2-40B4-BE49-F238E27FC236}">
                <a16:creationId xmlns:a16="http://schemas.microsoft.com/office/drawing/2014/main" id="{1D1E1C00-29E1-49E8-9C84-8E6C6F90466C}"/>
              </a:ext>
            </a:extLst>
          </p:cNvPr>
          <p:cNvGrpSpPr/>
          <p:nvPr/>
        </p:nvGrpSpPr>
        <p:grpSpPr>
          <a:xfrm>
            <a:off x="1574800" y="2247900"/>
            <a:ext cx="2489200" cy="2489200"/>
            <a:chOff x="1574800" y="2247900"/>
            <a:chExt cx="2489200" cy="2489200"/>
          </a:xfrm>
        </p:grpSpPr>
        <p:sp>
          <p:nvSpPr>
            <p:cNvPr id="14" name="椭圆 13">
              <a:extLst>
                <a:ext uri="{FF2B5EF4-FFF2-40B4-BE49-F238E27FC236}">
                  <a16:creationId xmlns:a16="http://schemas.microsoft.com/office/drawing/2014/main" id="{6FD929DB-11D3-47CE-8FE0-6CEF979CCA27}"/>
                </a:ext>
              </a:extLst>
            </p:cNvPr>
            <p:cNvSpPr/>
            <p:nvPr/>
          </p:nvSpPr>
          <p:spPr>
            <a:xfrm>
              <a:off x="1574800" y="2247900"/>
              <a:ext cx="2489200" cy="24892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31" name="iṣ1îḋê">
              <a:extLst>
                <a:ext uri="{FF2B5EF4-FFF2-40B4-BE49-F238E27FC236}">
                  <a16:creationId xmlns:a16="http://schemas.microsoft.com/office/drawing/2014/main" id="{5CA91AFD-014D-4030-8FF4-601DF8413E9A}"/>
                </a:ext>
              </a:extLst>
            </p:cNvPr>
            <p:cNvSpPr/>
            <p:nvPr/>
          </p:nvSpPr>
          <p:spPr bwMode="auto">
            <a:xfrm>
              <a:off x="2157807" y="2870201"/>
              <a:ext cx="1246335" cy="1244599"/>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grpSp>
      <p:sp>
        <p:nvSpPr>
          <p:cNvPr id="17" name="椭圆 16">
            <a:extLst>
              <a:ext uri="{FF2B5EF4-FFF2-40B4-BE49-F238E27FC236}">
                <a16:creationId xmlns:a16="http://schemas.microsoft.com/office/drawing/2014/main" id="{921997DA-8777-49A7-88C4-54B869F78A83}"/>
              </a:ext>
            </a:extLst>
          </p:cNvPr>
          <p:cNvSpPr/>
          <p:nvPr/>
        </p:nvSpPr>
        <p:spPr>
          <a:xfrm>
            <a:off x="3771900" y="2146300"/>
            <a:ext cx="355600" cy="3556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32" name="椭圆 31">
            <a:extLst>
              <a:ext uri="{FF2B5EF4-FFF2-40B4-BE49-F238E27FC236}">
                <a16:creationId xmlns:a16="http://schemas.microsoft.com/office/drawing/2014/main" id="{F0382CE7-391F-43DB-B21B-9A7CB9941018}"/>
              </a:ext>
            </a:extLst>
          </p:cNvPr>
          <p:cNvSpPr/>
          <p:nvPr/>
        </p:nvSpPr>
        <p:spPr>
          <a:xfrm>
            <a:off x="1320800" y="4241800"/>
            <a:ext cx="203200" cy="2032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33" name="椭圆 32">
            <a:extLst>
              <a:ext uri="{FF2B5EF4-FFF2-40B4-BE49-F238E27FC236}">
                <a16:creationId xmlns:a16="http://schemas.microsoft.com/office/drawing/2014/main" id="{1900DFA9-111F-4512-B4DA-D0A8F7837053}"/>
              </a:ext>
            </a:extLst>
          </p:cNvPr>
          <p:cNvSpPr/>
          <p:nvPr/>
        </p:nvSpPr>
        <p:spPr>
          <a:xfrm>
            <a:off x="3975100" y="4775200"/>
            <a:ext cx="152400" cy="15240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Tree>
    <p:extLst>
      <p:ext uri="{BB962C8B-B14F-4D97-AF65-F5344CB8AC3E}">
        <p14:creationId xmlns:p14="http://schemas.microsoft.com/office/powerpoint/2010/main" val="28906272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1000" fill="hold"/>
                                        <p:tgtEl>
                                          <p:spTgt spid="17"/>
                                        </p:tgtEl>
                                        <p:attrNameLst>
                                          <p:attrName>ppt_w</p:attrName>
                                        </p:attrNameLst>
                                      </p:cBhvr>
                                      <p:tavLst>
                                        <p:tav tm="0">
                                          <p:val>
                                            <p:fltVal val="0"/>
                                          </p:val>
                                        </p:tav>
                                        <p:tav tm="100000">
                                          <p:val>
                                            <p:strVal val="#ppt_w"/>
                                          </p:val>
                                        </p:tav>
                                      </p:tavLst>
                                    </p:anim>
                                    <p:anim calcmode="lin" valueType="num">
                                      <p:cBhvr>
                                        <p:cTn id="36" dur="1000" fill="hold"/>
                                        <p:tgtEl>
                                          <p:spTgt spid="17"/>
                                        </p:tgtEl>
                                        <p:attrNameLst>
                                          <p:attrName>ppt_h</p:attrName>
                                        </p:attrNameLst>
                                      </p:cBhvr>
                                      <p:tavLst>
                                        <p:tav tm="0">
                                          <p:val>
                                            <p:fltVal val="0"/>
                                          </p:val>
                                        </p:tav>
                                        <p:tav tm="100000">
                                          <p:val>
                                            <p:strVal val="#ppt_h"/>
                                          </p:val>
                                        </p:tav>
                                      </p:tavLst>
                                    </p:anim>
                                    <p:anim calcmode="lin" valueType="num">
                                      <p:cBhvr>
                                        <p:cTn id="37" dur="1000" fill="hold"/>
                                        <p:tgtEl>
                                          <p:spTgt spid="17"/>
                                        </p:tgtEl>
                                        <p:attrNameLst>
                                          <p:attrName>style.rotation</p:attrName>
                                        </p:attrNameLst>
                                      </p:cBhvr>
                                      <p:tavLst>
                                        <p:tav tm="0">
                                          <p:val>
                                            <p:fltVal val="90"/>
                                          </p:val>
                                        </p:tav>
                                        <p:tav tm="100000">
                                          <p:val>
                                            <p:fltVal val="0"/>
                                          </p:val>
                                        </p:tav>
                                      </p:tavLst>
                                    </p:anim>
                                    <p:animEffect transition="in" filter="fade">
                                      <p:cBhvr>
                                        <p:cTn id="38" dur="1000"/>
                                        <p:tgtEl>
                                          <p:spTgt spid="17"/>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1000" fill="hold"/>
                                        <p:tgtEl>
                                          <p:spTgt spid="32"/>
                                        </p:tgtEl>
                                        <p:attrNameLst>
                                          <p:attrName>ppt_w</p:attrName>
                                        </p:attrNameLst>
                                      </p:cBhvr>
                                      <p:tavLst>
                                        <p:tav tm="0">
                                          <p:val>
                                            <p:fltVal val="0"/>
                                          </p:val>
                                        </p:tav>
                                        <p:tav tm="100000">
                                          <p:val>
                                            <p:strVal val="#ppt_w"/>
                                          </p:val>
                                        </p:tav>
                                      </p:tavLst>
                                    </p:anim>
                                    <p:anim calcmode="lin" valueType="num">
                                      <p:cBhvr>
                                        <p:cTn id="42" dur="1000" fill="hold"/>
                                        <p:tgtEl>
                                          <p:spTgt spid="32"/>
                                        </p:tgtEl>
                                        <p:attrNameLst>
                                          <p:attrName>ppt_h</p:attrName>
                                        </p:attrNameLst>
                                      </p:cBhvr>
                                      <p:tavLst>
                                        <p:tav tm="0">
                                          <p:val>
                                            <p:fltVal val="0"/>
                                          </p:val>
                                        </p:tav>
                                        <p:tav tm="100000">
                                          <p:val>
                                            <p:strVal val="#ppt_h"/>
                                          </p:val>
                                        </p:tav>
                                      </p:tavLst>
                                    </p:anim>
                                    <p:anim calcmode="lin" valueType="num">
                                      <p:cBhvr>
                                        <p:cTn id="43" dur="1000" fill="hold"/>
                                        <p:tgtEl>
                                          <p:spTgt spid="32"/>
                                        </p:tgtEl>
                                        <p:attrNameLst>
                                          <p:attrName>style.rotation</p:attrName>
                                        </p:attrNameLst>
                                      </p:cBhvr>
                                      <p:tavLst>
                                        <p:tav tm="0">
                                          <p:val>
                                            <p:fltVal val="90"/>
                                          </p:val>
                                        </p:tav>
                                        <p:tav tm="100000">
                                          <p:val>
                                            <p:fltVal val="0"/>
                                          </p:val>
                                        </p:tav>
                                      </p:tavLst>
                                    </p:anim>
                                    <p:animEffect transition="in" filter="fade">
                                      <p:cBhvr>
                                        <p:cTn id="44" dur="1000"/>
                                        <p:tgtEl>
                                          <p:spTgt spid="32"/>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fltVal val="0"/>
                                          </p:val>
                                        </p:tav>
                                        <p:tav tm="100000">
                                          <p:val>
                                            <p:strVal val="#ppt_w"/>
                                          </p:val>
                                        </p:tav>
                                      </p:tavLst>
                                    </p:anim>
                                    <p:anim calcmode="lin" valueType="num">
                                      <p:cBhvr>
                                        <p:cTn id="48" dur="1000" fill="hold"/>
                                        <p:tgtEl>
                                          <p:spTgt spid="33"/>
                                        </p:tgtEl>
                                        <p:attrNameLst>
                                          <p:attrName>ppt_h</p:attrName>
                                        </p:attrNameLst>
                                      </p:cBhvr>
                                      <p:tavLst>
                                        <p:tav tm="0">
                                          <p:val>
                                            <p:fltVal val="0"/>
                                          </p:val>
                                        </p:tav>
                                        <p:tav tm="100000">
                                          <p:val>
                                            <p:strVal val="#ppt_h"/>
                                          </p:val>
                                        </p:tav>
                                      </p:tavLst>
                                    </p:anim>
                                    <p:anim calcmode="lin" valueType="num">
                                      <p:cBhvr>
                                        <p:cTn id="49" dur="1000" fill="hold"/>
                                        <p:tgtEl>
                                          <p:spTgt spid="33"/>
                                        </p:tgtEl>
                                        <p:attrNameLst>
                                          <p:attrName>style.rotation</p:attrName>
                                        </p:attrNameLst>
                                      </p:cBhvr>
                                      <p:tavLst>
                                        <p:tav tm="0">
                                          <p:val>
                                            <p:fltVal val="90"/>
                                          </p:val>
                                        </p:tav>
                                        <p:tav tm="100000">
                                          <p:val>
                                            <p:fltVal val="0"/>
                                          </p:val>
                                        </p:tav>
                                      </p:tavLst>
                                    </p:anim>
                                    <p:animEffect transition="in" filter="fade">
                                      <p:cBhvr>
                                        <p:cTn id="50" dur="10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11" grpId="0" animBg="1"/>
      <p:bldP spid="22" grpId="0" animBg="1"/>
      <p:bldP spid="27" grpId="0"/>
      <p:bldP spid="28" grpId="0" animBg="1"/>
      <p:bldP spid="17"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前端发展趋势</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grpSp>
        <p:nvGrpSpPr>
          <p:cNvPr id="15" name="组合 14">
            <a:extLst>
              <a:ext uri="{FF2B5EF4-FFF2-40B4-BE49-F238E27FC236}">
                <a16:creationId xmlns:a16="http://schemas.microsoft.com/office/drawing/2014/main" id="{3369BCF8-175E-42A9-9AE4-ED1EF957C7CE}"/>
              </a:ext>
            </a:extLst>
          </p:cNvPr>
          <p:cNvGrpSpPr/>
          <p:nvPr/>
        </p:nvGrpSpPr>
        <p:grpSpPr>
          <a:xfrm>
            <a:off x="1484748" y="1928586"/>
            <a:ext cx="1461652" cy="1244600"/>
            <a:chOff x="1167248" y="1739900"/>
            <a:chExt cx="1461652" cy="1244600"/>
          </a:xfrm>
        </p:grpSpPr>
        <p:grpSp>
          <p:nvGrpSpPr>
            <p:cNvPr id="11" name="组合 10">
              <a:extLst>
                <a:ext uri="{FF2B5EF4-FFF2-40B4-BE49-F238E27FC236}">
                  <a16:creationId xmlns:a16="http://schemas.microsoft.com/office/drawing/2014/main" id="{034BAC0B-FBDB-4AF0-B446-4F248B21B5B4}"/>
                </a:ext>
              </a:extLst>
            </p:cNvPr>
            <p:cNvGrpSpPr/>
            <p:nvPr/>
          </p:nvGrpSpPr>
          <p:grpSpPr>
            <a:xfrm>
              <a:off x="1167248" y="1819800"/>
              <a:ext cx="1084800" cy="1084800"/>
              <a:chOff x="1052948" y="2141195"/>
              <a:chExt cx="1084800" cy="1084800"/>
            </a:xfrm>
          </p:grpSpPr>
          <p:grpSp>
            <p:nvGrpSpPr>
              <p:cNvPr id="21" name="组合 20">
                <a:extLst>
                  <a:ext uri="{FF2B5EF4-FFF2-40B4-BE49-F238E27FC236}">
                    <a16:creationId xmlns:a16="http://schemas.microsoft.com/office/drawing/2014/main" id="{CC9CDDF2-C79E-4283-BBD7-DACEDB2CAAC6}"/>
                  </a:ext>
                </a:extLst>
              </p:cNvPr>
              <p:cNvGrpSpPr/>
              <p:nvPr/>
            </p:nvGrpSpPr>
            <p:grpSpPr>
              <a:xfrm>
                <a:off x="1052948" y="2141195"/>
                <a:ext cx="1084800" cy="1084800"/>
                <a:chOff x="2081955" y="1964520"/>
                <a:chExt cx="1084800" cy="1084800"/>
              </a:xfrm>
            </p:grpSpPr>
            <p:sp>
              <p:nvSpPr>
                <p:cNvPr id="22" name="矩形: 圆角 21">
                  <a:extLst>
                    <a:ext uri="{FF2B5EF4-FFF2-40B4-BE49-F238E27FC236}">
                      <a16:creationId xmlns:a16="http://schemas.microsoft.com/office/drawing/2014/main" id="{7920D0F6-374B-4175-A7A0-74C5B085583A}"/>
                    </a:ext>
                  </a:extLst>
                </p:cNvPr>
                <p:cNvSpPr/>
                <p:nvPr/>
              </p:nvSpPr>
              <p:spPr>
                <a:xfrm rot="2700000">
                  <a:off x="2081955" y="1964520"/>
                  <a:ext cx="1084800" cy="108480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3" name="矩形: 圆角 22">
                  <a:extLst>
                    <a:ext uri="{FF2B5EF4-FFF2-40B4-BE49-F238E27FC236}">
                      <a16:creationId xmlns:a16="http://schemas.microsoft.com/office/drawing/2014/main" id="{4EF75C86-F206-4E77-9688-9581791E4009}"/>
                    </a:ext>
                  </a:extLst>
                </p:cNvPr>
                <p:cNvSpPr/>
                <p:nvPr/>
              </p:nvSpPr>
              <p:spPr>
                <a:xfrm rot="2700000">
                  <a:off x="2268566" y="2151130"/>
                  <a:ext cx="711579" cy="7115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FC3F41F4-5992-4A88-81D8-9EAE7E607A64}"/>
                  </a:ext>
                </a:extLst>
              </p:cNvPr>
              <p:cNvSpPr txBox="1"/>
              <p:nvPr/>
            </p:nvSpPr>
            <p:spPr>
              <a:xfrm>
                <a:off x="1388870" y="2365950"/>
                <a:ext cx="384862" cy="584775"/>
              </a:xfrm>
              <a:prstGeom prst="rect">
                <a:avLst/>
              </a:prstGeom>
              <a:noFill/>
            </p:spPr>
            <p:txBody>
              <a:bodyPr wrap="square" rtlCol="0">
                <a:spAutoFit/>
              </a:bodyPr>
              <a:lstStyle/>
              <a:p>
                <a:r>
                  <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1</a:t>
                </a:r>
                <a:endPar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grpSp>
        <p:cxnSp>
          <p:nvCxnSpPr>
            <p:cNvPr id="14" name="直接连接符 13">
              <a:extLst>
                <a:ext uri="{FF2B5EF4-FFF2-40B4-BE49-F238E27FC236}">
                  <a16:creationId xmlns:a16="http://schemas.microsoft.com/office/drawing/2014/main" id="{83470E38-6499-405F-B7B5-52183B5C9CCE}"/>
                </a:ext>
              </a:extLst>
            </p:cNvPr>
            <p:cNvCxnSpPr>
              <a:cxnSpLocks/>
            </p:cNvCxnSpPr>
            <p:nvPr/>
          </p:nvCxnSpPr>
          <p:spPr>
            <a:xfrm>
              <a:off x="2628900" y="1739900"/>
              <a:ext cx="0" cy="1244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BA9C7C77-73A6-4AD8-B28C-D56536D56F1A}"/>
              </a:ext>
            </a:extLst>
          </p:cNvPr>
          <p:cNvGrpSpPr/>
          <p:nvPr/>
        </p:nvGrpSpPr>
        <p:grpSpPr>
          <a:xfrm>
            <a:off x="1484748" y="4025900"/>
            <a:ext cx="1461652" cy="1244600"/>
            <a:chOff x="1167248" y="1739900"/>
            <a:chExt cx="1461652" cy="1244600"/>
          </a:xfrm>
        </p:grpSpPr>
        <p:grpSp>
          <p:nvGrpSpPr>
            <p:cNvPr id="31" name="组合 30">
              <a:extLst>
                <a:ext uri="{FF2B5EF4-FFF2-40B4-BE49-F238E27FC236}">
                  <a16:creationId xmlns:a16="http://schemas.microsoft.com/office/drawing/2014/main" id="{93EE2F02-A5D9-4589-B487-ADE15929D29A}"/>
                </a:ext>
              </a:extLst>
            </p:cNvPr>
            <p:cNvGrpSpPr/>
            <p:nvPr/>
          </p:nvGrpSpPr>
          <p:grpSpPr>
            <a:xfrm>
              <a:off x="1167248" y="1819800"/>
              <a:ext cx="1084800" cy="1084800"/>
              <a:chOff x="1052948" y="2141195"/>
              <a:chExt cx="1084800" cy="1084800"/>
            </a:xfrm>
          </p:grpSpPr>
          <p:grpSp>
            <p:nvGrpSpPr>
              <p:cNvPr id="33" name="组合 32">
                <a:extLst>
                  <a:ext uri="{FF2B5EF4-FFF2-40B4-BE49-F238E27FC236}">
                    <a16:creationId xmlns:a16="http://schemas.microsoft.com/office/drawing/2014/main" id="{F97646C8-0BDA-4732-80D0-FAF5E3EDF492}"/>
                  </a:ext>
                </a:extLst>
              </p:cNvPr>
              <p:cNvGrpSpPr/>
              <p:nvPr/>
            </p:nvGrpSpPr>
            <p:grpSpPr>
              <a:xfrm>
                <a:off x="1052948" y="2141195"/>
                <a:ext cx="1084800" cy="1084800"/>
                <a:chOff x="2081955" y="1964520"/>
                <a:chExt cx="1084800" cy="1084800"/>
              </a:xfrm>
            </p:grpSpPr>
            <p:sp>
              <p:nvSpPr>
                <p:cNvPr id="39" name="矩形: 圆角 38">
                  <a:extLst>
                    <a:ext uri="{FF2B5EF4-FFF2-40B4-BE49-F238E27FC236}">
                      <a16:creationId xmlns:a16="http://schemas.microsoft.com/office/drawing/2014/main" id="{6E804A26-0E68-4748-841A-2611C9A64F1D}"/>
                    </a:ext>
                  </a:extLst>
                </p:cNvPr>
                <p:cNvSpPr/>
                <p:nvPr/>
              </p:nvSpPr>
              <p:spPr>
                <a:xfrm rot="2700000">
                  <a:off x="2081955" y="1964520"/>
                  <a:ext cx="1084800" cy="108480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40" name="矩形: 圆角 39">
                  <a:extLst>
                    <a:ext uri="{FF2B5EF4-FFF2-40B4-BE49-F238E27FC236}">
                      <a16:creationId xmlns:a16="http://schemas.microsoft.com/office/drawing/2014/main" id="{C312AF0E-1F0C-4AA6-818C-EF42DBFA04C1}"/>
                    </a:ext>
                  </a:extLst>
                </p:cNvPr>
                <p:cNvSpPr/>
                <p:nvPr/>
              </p:nvSpPr>
              <p:spPr>
                <a:xfrm rot="2700000">
                  <a:off x="2268566" y="2151130"/>
                  <a:ext cx="711579" cy="7115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a:extLst>
                  <a:ext uri="{FF2B5EF4-FFF2-40B4-BE49-F238E27FC236}">
                    <a16:creationId xmlns:a16="http://schemas.microsoft.com/office/drawing/2014/main" id="{C9E855E3-D8DD-4F02-BAF8-D1B2D6F34D3C}"/>
                  </a:ext>
                </a:extLst>
              </p:cNvPr>
              <p:cNvSpPr txBox="1"/>
              <p:nvPr/>
            </p:nvSpPr>
            <p:spPr>
              <a:xfrm>
                <a:off x="1388870" y="2365950"/>
                <a:ext cx="384862" cy="584775"/>
              </a:xfrm>
              <a:prstGeom prst="rect">
                <a:avLst/>
              </a:prstGeom>
              <a:noFill/>
            </p:spPr>
            <p:txBody>
              <a:bodyPr wrap="square" rtlCol="0">
                <a:spAutoFit/>
              </a:bodyPr>
              <a:lstStyle/>
              <a:p>
                <a:r>
                  <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2</a:t>
                </a:r>
                <a:endPar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grpSp>
        <p:cxnSp>
          <p:nvCxnSpPr>
            <p:cNvPr id="32" name="直接连接符 31">
              <a:extLst>
                <a:ext uri="{FF2B5EF4-FFF2-40B4-BE49-F238E27FC236}">
                  <a16:creationId xmlns:a16="http://schemas.microsoft.com/office/drawing/2014/main" id="{C6BC7C86-ACE7-4CF3-BA80-0C3555D2B406}"/>
                </a:ext>
              </a:extLst>
            </p:cNvPr>
            <p:cNvCxnSpPr>
              <a:cxnSpLocks/>
            </p:cNvCxnSpPr>
            <p:nvPr/>
          </p:nvCxnSpPr>
          <p:spPr>
            <a:xfrm>
              <a:off x="2628900" y="1739900"/>
              <a:ext cx="0" cy="1244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4E90A32A-EFD2-4039-BBDD-2E60DB361D16}"/>
              </a:ext>
            </a:extLst>
          </p:cNvPr>
          <p:cNvGrpSpPr/>
          <p:nvPr/>
        </p:nvGrpSpPr>
        <p:grpSpPr>
          <a:xfrm>
            <a:off x="6132948" y="1928586"/>
            <a:ext cx="1461652" cy="1244600"/>
            <a:chOff x="1167248" y="1739900"/>
            <a:chExt cx="1461652" cy="1244600"/>
          </a:xfrm>
        </p:grpSpPr>
        <p:grpSp>
          <p:nvGrpSpPr>
            <p:cNvPr id="42" name="组合 41">
              <a:extLst>
                <a:ext uri="{FF2B5EF4-FFF2-40B4-BE49-F238E27FC236}">
                  <a16:creationId xmlns:a16="http://schemas.microsoft.com/office/drawing/2014/main" id="{803AAB9F-BE98-4F48-BDC6-766ACE529FBF}"/>
                </a:ext>
              </a:extLst>
            </p:cNvPr>
            <p:cNvGrpSpPr/>
            <p:nvPr/>
          </p:nvGrpSpPr>
          <p:grpSpPr>
            <a:xfrm>
              <a:off x="1167248" y="1819800"/>
              <a:ext cx="1084800" cy="1084800"/>
              <a:chOff x="1052948" y="2141195"/>
              <a:chExt cx="1084800" cy="1084800"/>
            </a:xfrm>
          </p:grpSpPr>
          <p:grpSp>
            <p:nvGrpSpPr>
              <p:cNvPr id="44" name="组合 43">
                <a:extLst>
                  <a:ext uri="{FF2B5EF4-FFF2-40B4-BE49-F238E27FC236}">
                    <a16:creationId xmlns:a16="http://schemas.microsoft.com/office/drawing/2014/main" id="{D2C34F53-3DBC-414E-B2D6-9D194AE3D506}"/>
                  </a:ext>
                </a:extLst>
              </p:cNvPr>
              <p:cNvGrpSpPr/>
              <p:nvPr/>
            </p:nvGrpSpPr>
            <p:grpSpPr>
              <a:xfrm>
                <a:off x="1052948" y="2141195"/>
                <a:ext cx="1084800" cy="1084800"/>
                <a:chOff x="2081955" y="1964520"/>
                <a:chExt cx="1084800" cy="1084800"/>
              </a:xfrm>
            </p:grpSpPr>
            <p:sp>
              <p:nvSpPr>
                <p:cNvPr id="46" name="矩形: 圆角 45">
                  <a:extLst>
                    <a:ext uri="{FF2B5EF4-FFF2-40B4-BE49-F238E27FC236}">
                      <a16:creationId xmlns:a16="http://schemas.microsoft.com/office/drawing/2014/main" id="{8AB079F2-BF27-459C-B8D8-D96169EBBA06}"/>
                    </a:ext>
                  </a:extLst>
                </p:cNvPr>
                <p:cNvSpPr/>
                <p:nvPr/>
              </p:nvSpPr>
              <p:spPr>
                <a:xfrm rot="2700000">
                  <a:off x="2081955" y="1964520"/>
                  <a:ext cx="1084800" cy="108480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47" name="矩形: 圆角 46">
                  <a:extLst>
                    <a:ext uri="{FF2B5EF4-FFF2-40B4-BE49-F238E27FC236}">
                      <a16:creationId xmlns:a16="http://schemas.microsoft.com/office/drawing/2014/main" id="{467B74C5-C1FA-477A-9D49-27F9A693CA96}"/>
                    </a:ext>
                  </a:extLst>
                </p:cNvPr>
                <p:cNvSpPr/>
                <p:nvPr/>
              </p:nvSpPr>
              <p:spPr>
                <a:xfrm rot="2700000">
                  <a:off x="2268566" y="2151130"/>
                  <a:ext cx="711579" cy="7115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A2D2A2D6-CE12-4EDE-9B0E-80DE2B2A86EE}"/>
                  </a:ext>
                </a:extLst>
              </p:cNvPr>
              <p:cNvSpPr txBox="1"/>
              <p:nvPr/>
            </p:nvSpPr>
            <p:spPr>
              <a:xfrm>
                <a:off x="1388870" y="2365950"/>
                <a:ext cx="384862" cy="584775"/>
              </a:xfrm>
              <a:prstGeom prst="rect">
                <a:avLst/>
              </a:prstGeom>
              <a:noFill/>
            </p:spPr>
            <p:txBody>
              <a:bodyPr wrap="square" rtlCol="0">
                <a:spAutoFit/>
              </a:bodyPr>
              <a:lstStyle/>
              <a:p>
                <a:r>
                  <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3</a:t>
                </a:r>
                <a:endPar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grpSp>
        <p:cxnSp>
          <p:nvCxnSpPr>
            <p:cNvPr id="43" name="直接连接符 42">
              <a:extLst>
                <a:ext uri="{FF2B5EF4-FFF2-40B4-BE49-F238E27FC236}">
                  <a16:creationId xmlns:a16="http://schemas.microsoft.com/office/drawing/2014/main" id="{0555C14E-6224-4708-AD86-0555C76A5114}"/>
                </a:ext>
              </a:extLst>
            </p:cNvPr>
            <p:cNvCxnSpPr>
              <a:cxnSpLocks/>
            </p:cNvCxnSpPr>
            <p:nvPr/>
          </p:nvCxnSpPr>
          <p:spPr>
            <a:xfrm>
              <a:off x="2628900" y="1739900"/>
              <a:ext cx="0" cy="1244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466EE474-1BF8-4FB4-928D-2FF401F4508B}"/>
              </a:ext>
            </a:extLst>
          </p:cNvPr>
          <p:cNvGrpSpPr/>
          <p:nvPr/>
        </p:nvGrpSpPr>
        <p:grpSpPr>
          <a:xfrm>
            <a:off x="6132948" y="4025900"/>
            <a:ext cx="1461652" cy="1244600"/>
            <a:chOff x="1167248" y="1739900"/>
            <a:chExt cx="1461652" cy="1244600"/>
          </a:xfrm>
        </p:grpSpPr>
        <p:grpSp>
          <p:nvGrpSpPr>
            <p:cNvPr id="49" name="组合 48">
              <a:extLst>
                <a:ext uri="{FF2B5EF4-FFF2-40B4-BE49-F238E27FC236}">
                  <a16:creationId xmlns:a16="http://schemas.microsoft.com/office/drawing/2014/main" id="{E5BAAE40-1E1E-44D6-84B9-D067C87F7C25}"/>
                </a:ext>
              </a:extLst>
            </p:cNvPr>
            <p:cNvGrpSpPr/>
            <p:nvPr/>
          </p:nvGrpSpPr>
          <p:grpSpPr>
            <a:xfrm>
              <a:off x="1167248" y="1819800"/>
              <a:ext cx="1084800" cy="1084800"/>
              <a:chOff x="1052948" y="2141195"/>
              <a:chExt cx="1084800" cy="1084800"/>
            </a:xfrm>
          </p:grpSpPr>
          <p:grpSp>
            <p:nvGrpSpPr>
              <p:cNvPr id="51" name="组合 50">
                <a:extLst>
                  <a:ext uri="{FF2B5EF4-FFF2-40B4-BE49-F238E27FC236}">
                    <a16:creationId xmlns:a16="http://schemas.microsoft.com/office/drawing/2014/main" id="{8102B36B-86F1-4AFA-B95C-7D9E8FBBFA49}"/>
                  </a:ext>
                </a:extLst>
              </p:cNvPr>
              <p:cNvGrpSpPr/>
              <p:nvPr/>
            </p:nvGrpSpPr>
            <p:grpSpPr>
              <a:xfrm>
                <a:off x="1052948" y="2141195"/>
                <a:ext cx="1084800" cy="1084800"/>
                <a:chOff x="2081955" y="1964520"/>
                <a:chExt cx="1084800" cy="1084800"/>
              </a:xfrm>
            </p:grpSpPr>
            <p:sp>
              <p:nvSpPr>
                <p:cNvPr id="54" name="矩形: 圆角 53">
                  <a:extLst>
                    <a:ext uri="{FF2B5EF4-FFF2-40B4-BE49-F238E27FC236}">
                      <a16:creationId xmlns:a16="http://schemas.microsoft.com/office/drawing/2014/main" id="{C65D90EF-C9C6-409F-AD63-89EBDE50BCB8}"/>
                    </a:ext>
                  </a:extLst>
                </p:cNvPr>
                <p:cNvSpPr/>
                <p:nvPr/>
              </p:nvSpPr>
              <p:spPr>
                <a:xfrm rot="2700000">
                  <a:off x="2081955" y="1964520"/>
                  <a:ext cx="1084800" cy="1084800"/>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55" name="矩形: 圆角 54">
                  <a:extLst>
                    <a:ext uri="{FF2B5EF4-FFF2-40B4-BE49-F238E27FC236}">
                      <a16:creationId xmlns:a16="http://schemas.microsoft.com/office/drawing/2014/main" id="{A4BBF914-6F3A-47C9-A3E7-87975F0170F1}"/>
                    </a:ext>
                  </a:extLst>
                </p:cNvPr>
                <p:cNvSpPr/>
                <p:nvPr/>
              </p:nvSpPr>
              <p:spPr>
                <a:xfrm rot="2700000">
                  <a:off x="2268566" y="2151130"/>
                  <a:ext cx="711579" cy="7115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A96BE512-DBF8-4F63-9BC7-C43B77A0CFAF}"/>
                  </a:ext>
                </a:extLst>
              </p:cNvPr>
              <p:cNvSpPr txBox="1"/>
              <p:nvPr/>
            </p:nvSpPr>
            <p:spPr>
              <a:xfrm>
                <a:off x="1388870" y="2365950"/>
                <a:ext cx="384862" cy="584775"/>
              </a:xfrm>
              <a:prstGeom prst="rect">
                <a:avLst/>
              </a:prstGeom>
              <a:noFill/>
            </p:spPr>
            <p:txBody>
              <a:bodyPr wrap="square" rtlCol="0">
                <a:spAutoFit/>
              </a:bodyPr>
              <a:lstStyle/>
              <a:p>
                <a:r>
                  <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4</a:t>
                </a:r>
                <a:endPar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grpSp>
        <p:cxnSp>
          <p:nvCxnSpPr>
            <p:cNvPr id="50" name="直接连接符 49">
              <a:extLst>
                <a:ext uri="{FF2B5EF4-FFF2-40B4-BE49-F238E27FC236}">
                  <a16:creationId xmlns:a16="http://schemas.microsoft.com/office/drawing/2014/main" id="{2C7C38AC-AD11-425F-824B-042485668D38}"/>
                </a:ext>
              </a:extLst>
            </p:cNvPr>
            <p:cNvCxnSpPr>
              <a:cxnSpLocks/>
            </p:cNvCxnSpPr>
            <p:nvPr/>
          </p:nvCxnSpPr>
          <p:spPr>
            <a:xfrm>
              <a:off x="2628900" y="1739900"/>
              <a:ext cx="0" cy="1244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矩形 55">
            <a:extLst>
              <a:ext uri="{FF2B5EF4-FFF2-40B4-BE49-F238E27FC236}">
                <a16:creationId xmlns:a16="http://schemas.microsoft.com/office/drawing/2014/main" id="{0ED8CF1B-3B33-452C-AD7B-2917B12E7563}"/>
              </a:ext>
            </a:extLst>
          </p:cNvPr>
          <p:cNvSpPr/>
          <p:nvPr/>
        </p:nvSpPr>
        <p:spPr>
          <a:xfrm>
            <a:off x="8046382" y="2015461"/>
            <a:ext cx="2240618" cy="1069652"/>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 </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 AI</a:t>
            </a:r>
          </a:p>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在未来，一部分的 </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AI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应用会搬到客户端来实现</a:t>
            </a:r>
          </a:p>
        </p:txBody>
      </p:sp>
      <p:sp>
        <p:nvSpPr>
          <p:cNvPr id="57" name="矩形 56">
            <a:extLst>
              <a:ext uri="{FF2B5EF4-FFF2-40B4-BE49-F238E27FC236}">
                <a16:creationId xmlns:a16="http://schemas.microsoft.com/office/drawing/2014/main" id="{EB7EFB3C-12EA-40BD-8CE2-72BCCE0BC11F}"/>
              </a:ext>
            </a:extLst>
          </p:cNvPr>
          <p:cNvSpPr/>
          <p:nvPr/>
        </p:nvSpPr>
        <p:spPr>
          <a:xfrm>
            <a:off x="8046382" y="4023875"/>
            <a:ext cx="2240618" cy="1438984"/>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由“大前端”到“泛客户端”</a:t>
            </a:r>
            <a:b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b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多终端已经成为时下以及未来的一个必然态势</a:t>
            </a:r>
          </a:p>
        </p:txBody>
      </p:sp>
      <p:sp>
        <p:nvSpPr>
          <p:cNvPr id="58" name="矩形 57">
            <a:extLst>
              <a:ext uri="{FF2B5EF4-FFF2-40B4-BE49-F238E27FC236}">
                <a16:creationId xmlns:a16="http://schemas.microsoft.com/office/drawing/2014/main" id="{C1CD12DA-09DB-40E6-BE25-CD9A44124EDC}"/>
              </a:ext>
            </a:extLst>
          </p:cNvPr>
          <p:cNvSpPr/>
          <p:nvPr/>
        </p:nvSpPr>
        <p:spPr>
          <a:xfrm>
            <a:off x="3334682" y="2015461"/>
            <a:ext cx="2240618" cy="1069652"/>
          </a:xfrm>
          <a:prstGeom prst="rect">
            <a:avLst/>
          </a:prstGeom>
          <a:noFill/>
        </p:spPr>
        <p:txBody>
          <a:bodyPr wrap="square" lIns="0" tIns="0" rIns="0" bIns="0" rtlCol="0">
            <a:spAutoFit/>
          </a:bodyPr>
          <a:lstStyle/>
          <a:p>
            <a:pPr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前端新领域的出现</a:t>
            </a:r>
            <a:b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b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例如</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VR</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、物联网</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Web</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化、</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Web</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人工智能等</a:t>
            </a:r>
          </a:p>
        </p:txBody>
      </p:sp>
      <p:sp>
        <p:nvSpPr>
          <p:cNvPr id="59" name="矩形 58">
            <a:extLst>
              <a:ext uri="{FF2B5EF4-FFF2-40B4-BE49-F238E27FC236}">
                <a16:creationId xmlns:a16="http://schemas.microsoft.com/office/drawing/2014/main" id="{09E60575-A525-4B19-8C02-1E3A3CB281C2}"/>
              </a:ext>
            </a:extLst>
          </p:cNvPr>
          <p:cNvSpPr/>
          <p:nvPr/>
        </p:nvSpPr>
        <p:spPr>
          <a:xfrm>
            <a:off x="3334682" y="4023875"/>
            <a:ext cx="2240618" cy="1438984"/>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 </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区块链</a:t>
            </a:r>
            <a:endPar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endParaRPr>
          </a:p>
          <a:p>
            <a:pPr hangingPunct="0">
              <a:lnSpc>
                <a:spcPct val="150000"/>
              </a:lnSpc>
            </a:pP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Node.js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已经是除 </a:t>
            </a:r>
            <a:r>
              <a:rPr lang="en-US" altLang="zh-CN"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Python </a:t>
            </a: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外开发区块链应用的最佳选择</a:t>
            </a:r>
          </a:p>
        </p:txBody>
      </p:sp>
    </p:spTree>
    <p:extLst>
      <p:ext uri="{BB962C8B-B14F-4D97-AF65-F5344CB8AC3E}">
        <p14:creationId xmlns:p14="http://schemas.microsoft.com/office/powerpoint/2010/main" val="4106395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16"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1000"/>
                                        <p:tgtEl>
                                          <p:spTgt spid="56"/>
                                        </p:tgtEl>
                                      </p:cBhvr>
                                    </p:animEffect>
                                    <p:anim calcmode="lin" valueType="num">
                                      <p:cBhvr>
                                        <p:cTn id="49" dur="1000" fill="hold"/>
                                        <p:tgtEl>
                                          <p:spTgt spid="56"/>
                                        </p:tgtEl>
                                        <p:attrNameLst>
                                          <p:attrName>ppt_x</p:attrName>
                                        </p:attrNameLst>
                                      </p:cBhvr>
                                      <p:tavLst>
                                        <p:tav tm="0">
                                          <p:val>
                                            <p:strVal val="#ppt_x"/>
                                          </p:val>
                                        </p:tav>
                                        <p:tav tm="100000">
                                          <p:val>
                                            <p:strVal val="#ppt_x"/>
                                          </p:val>
                                        </p:tav>
                                      </p:tavLst>
                                    </p:anim>
                                    <p:anim calcmode="lin" valueType="num">
                                      <p:cBhvr>
                                        <p:cTn id="50" dur="1000" fill="hold"/>
                                        <p:tgtEl>
                                          <p:spTgt spid="56"/>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grpId="0"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1000"/>
                                        <p:tgtEl>
                                          <p:spTgt spid="58"/>
                                        </p:tgtEl>
                                      </p:cBhvr>
                                    </p:animEffect>
                                    <p:anim calcmode="lin" valueType="num">
                                      <p:cBhvr>
                                        <p:cTn id="61" dur="1000" fill="hold"/>
                                        <p:tgtEl>
                                          <p:spTgt spid="58"/>
                                        </p:tgtEl>
                                        <p:attrNameLst>
                                          <p:attrName>ppt_x</p:attrName>
                                        </p:attrNameLst>
                                      </p:cBhvr>
                                      <p:tavLst>
                                        <p:tav tm="0">
                                          <p:val>
                                            <p:strVal val="#ppt_x"/>
                                          </p:val>
                                        </p:tav>
                                        <p:tav tm="100000">
                                          <p:val>
                                            <p:strVal val="#ppt_x"/>
                                          </p:val>
                                        </p:tav>
                                      </p:tavLst>
                                    </p:anim>
                                    <p:anim calcmode="lin" valueType="num">
                                      <p:cBhvr>
                                        <p:cTn id="62" dur="1000" fill="hold"/>
                                        <p:tgtEl>
                                          <p:spTgt spid="58"/>
                                        </p:tgtEl>
                                        <p:attrNameLst>
                                          <p:attrName>ppt_y</p:attrName>
                                        </p:attrNameLst>
                                      </p:cBhvr>
                                      <p:tavLst>
                                        <p:tav tm="0">
                                          <p:val>
                                            <p:strVal val="#ppt_y+.1"/>
                                          </p:val>
                                        </p:tav>
                                        <p:tav tm="100000">
                                          <p:val>
                                            <p:strVal val="#ppt_y"/>
                                          </p:val>
                                        </p:tav>
                                      </p:tavLst>
                                    </p:anim>
                                  </p:childTnLst>
                                </p:cTn>
                              </p:par>
                            </p:childTnLst>
                          </p:cTn>
                        </p:par>
                        <p:par>
                          <p:cTn id="63" fill="hold">
                            <p:stCondLst>
                              <p:cond delay="3500"/>
                            </p:stCondLst>
                            <p:childTnLst>
                              <p:par>
                                <p:cTn id="64" presetID="42" presetClass="entr" presetSubtype="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1000"/>
                                        <p:tgtEl>
                                          <p:spTgt spid="59"/>
                                        </p:tgtEl>
                                      </p:cBhvr>
                                    </p:animEffect>
                                    <p:anim calcmode="lin" valueType="num">
                                      <p:cBhvr>
                                        <p:cTn id="67" dur="1000" fill="hold"/>
                                        <p:tgtEl>
                                          <p:spTgt spid="59"/>
                                        </p:tgtEl>
                                        <p:attrNameLst>
                                          <p:attrName>ppt_x</p:attrName>
                                        </p:attrNameLst>
                                      </p:cBhvr>
                                      <p:tavLst>
                                        <p:tav tm="0">
                                          <p:val>
                                            <p:strVal val="#ppt_x"/>
                                          </p:val>
                                        </p:tav>
                                        <p:tav tm="100000">
                                          <p:val>
                                            <p:strVal val="#ppt_x"/>
                                          </p:val>
                                        </p:tav>
                                      </p:tavLst>
                                    </p:anim>
                                    <p:anim calcmode="lin" valueType="num">
                                      <p:cBhvr>
                                        <p:cTn id="6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56" grpId="0"/>
      <p:bldP spid="57" grpId="0"/>
      <p:bldP spid="58"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圆角 49">
            <a:extLst>
              <a:ext uri="{FF2B5EF4-FFF2-40B4-BE49-F238E27FC236}">
                <a16:creationId xmlns:a16="http://schemas.microsoft.com/office/drawing/2014/main" id="{3136C4F8-BD12-4692-9D0C-8B81E4383FF4}"/>
              </a:ext>
            </a:extLst>
          </p:cNvPr>
          <p:cNvSpPr/>
          <p:nvPr/>
        </p:nvSpPr>
        <p:spPr>
          <a:xfrm rot="2700000">
            <a:off x="6518429" y="-2806773"/>
            <a:ext cx="4261451" cy="4261451"/>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2700000">
            <a:off x="-10238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3A8B886F-9C36-437C-9881-2701809A8725}"/>
              </a:ext>
            </a:extLst>
          </p:cNvPr>
          <p:cNvSpPr txBox="1"/>
          <p:nvPr/>
        </p:nvSpPr>
        <p:spPr>
          <a:xfrm>
            <a:off x="1324114" y="651337"/>
            <a:ext cx="1673086" cy="923330"/>
          </a:xfrm>
          <a:prstGeom prst="rect">
            <a:avLst/>
          </a:prstGeom>
          <a:noFill/>
        </p:spPr>
        <p:txBody>
          <a:bodyPr wrap="square" rtlCol="0">
            <a:spAutoFit/>
          </a:bodyPr>
          <a:lstStyle/>
          <a:p>
            <a:pPr algn="just"/>
            <a:r>
              <a:rPr lang="zh-CN" altLang="en-US" sz="54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目录</a:t>
            </a:r>
          </a:p>
        </p:txBody>
      </p:sp>
      <p:sp>
        <p:nvSpPr>
          <p:cNvPr id="24" name="矩形: 圆角 23">
            <a:extLst>
              <a:ext uri="{FF2B5EF4-FFF2-40B4-BE49-F238E27FC236}">
                <a16:creationId xmlns:a16="http://schemas.microsoft.com/office/drawing/2014/main" id="{24BC54FA-F7F7-482F-971C-125808425ED5}"/>
              </a:ext>
            </a:extLst>
          </p:cNvPr>
          <p:cNvSpPr/>
          <p:nvPr/>
        </p:nvSpPr>
        <p:spPr>
          <a:xfrm rot="2700000">
            <a:off x="-552450" y="-76200"/>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2700000">
            <a:off x="10385963" y="-467615"/>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36" name="组合 35">
            <a:extLst>
              <a:ext uri="{FF2B5EF4-FFF2-40B4-BE49-F238E27FC236}">
                <a16:creationId xmlns:a16="http://schemas.microsoft.com/office/drawing/2014/main" id="{809316DB-A682-41F7-BF1B-59145B6B79C5}"/>
              </a:ext>
            </a:extLst>
          </p:cNvPr>
          <p:cNvGrpSpPr/>
          <p:nvPr/>
        </p:nvGrpSpPr>
        <p:grpSpPr>
          <a:xfrm>
            <a:off x="1380981" y="1449550"/>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2670F2F7-8C08-4D25-8872-1E0B115ADA22}"/>
              </a:ext>
            </a:extLst>
          </p:cNvPr>
          <p:cNvSpPr txBox="1"/>
          <p:nvPr/>
        </p:nvSpPr>
        <p:spPr>
          <a:xfrm>
            <a:off x="7610044" y="6002179"/>
            <a:ext cx="3777094" cy="246221"/>
          </a:xfrm>
          <a:prstGeom prst="rect">
            <a:avLst/>
          </a:prstGeom>
          <a:noFill/>
        </p:spPr>
        <p:txBody>
          <a:bodyPr wrap="square" lIns="0" tIns="0" rIns="0" bIns="0" rtlCol="0">
            <a:spAutoFit/>
          </a:bodyPr>
          <a:lstStyle/>
          <a:p>
            <a:pPr algn="r" hangingPunct="0"/>
            <a:r>
              <a:rPr lang="zh-CN" altLang="en-US"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互联网</a:t>
            </a:r>
            <a:r>
              <a:rPr lang="en-US" altLang="zh-CN"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网站建设</a:t>
            </a:r>
            <a:r>
              <a:rPr lang="en-US" altLang="zh-CN"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/web</a:t>
            </a:r>
            <a:r>
              <a:rPr lang="zh-CN" altLang="en-US"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前端</a:t>
            </a:r>
            <a:endParaRPr lang="en-US" altLang="zh-CN" sz="16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2700000" flipH="1">
            <a:off x="101267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49" name="矩形: 圆角 48">
            <a:extLst>
              <a:ext uri="{FF2B5EF4-FFF2-40B4-BE49-F238E27FC236}">
                <a16:creationId xmlns:a16="http://schemas.microsoft.com/office/drawing/2014/main" id="{43973E02-692E-4834-9D18-F3C3F6A52A40}"/>
              </a:ext>
            </a:extLst>
          </p:cNvPr>
          <p:cNvSpPr/>
          <p:nvPr/>
        </p:nvSpPr>
        <p:spPr>
          <a:xfrm rot="2700000">
            <a:off x="-1318223" y="4732978"/>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grpSp>
        <p:nvGrpSpPr>
          <p:cNvPr id="9" name="组合 8">
            <a:extLst>
              <a:ext uri="{FF2B5EF4-FFF2-40B4-BE49-F238E27FC236}">
                <a16:creationId xmlns:a16="http://schemas.microsoft.com/office/drawing/2014/main" id="{6D9D65A0-DDAC-4938-8208-304350B3B000}"/>
              </a:ext>
            </a:extLst>
          </p:cNvPr>
          <p:cNvGrpSpPr/>
          <p:nvPr/>
        </p:nvGrpSpPr>
        <p:grpSpPr>
          <a:xfrm>
            <a:off x="1719954" y="2591646"/>
            <a:ext cx="4036674" cy="905810"/>
            <a:chOff x="783430" y="3018490"/>
            <a:chExt cx="3697095" cy="829610"/>
          </a:xfrm>
        </p:grpSpPr>
        <p:sp>
          <p:nvSpPr>
            <p:cNvPr id="14" name="矩形: 圆角 13">
              <a:extLst>
                <a:ext uri="{FF2B5EF4-FFF2-40B4-BE49-F238E27FC236}">
                  <a16:creationId xmlns:a16="http://schemas.microsoft.com/office/drawing/2014/main" id="{16FA160C-AE33-423A-BC1B-78E27A056331}"/>
                </a:ext>
              </a:extLst>
            </p:cNvPr>
            <p:cNvSpPr/>
            <p:nvPr/>
          </p:nvSpPr>
          <p:spPr>
            <a:xfrm flipH="1">
              <a:off x="783430" y="3018490"/>
              <a:ext cx="3697095" cy="829610"/>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48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flipH="1">
              <a:off x="858756" y="3102033"/>
              <a:ext cx="662524" cy="6625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r>
                <a:rPr lang="en-US" altLang="zh-CN" sz="2000" kern="0" dirty="0">
                  <a:solidFill>
                    <a:prstClr val="white"/>
                  </a:solidFill>
                  <a:latin typeface="思源黑体 Bold" panose="020B0800000000000000" pitchFamily="34" charset="-122"/>
                  <a:ea typeface="思源黑体 Bold" panose="020B0800000000000000" pitchFamily="34" charset="-122"/>
                </a:rPr>
                <a:t>01.</a:t>
              </a:r>
              <a:endParaRPr lang="zh-CN" altLang="en-US" sz="2000" kern="0" dirty="0">
                <a:solidFill>
                  <a:prstClr val="white"/>
                </a:solidFill>
                <a:latin typeface="思源黑体 Bold" panose="020B0800000000000000" pitchFamily="34" charset="-122"/>
                <a:ea typeface="思源黑体 Bold" panose="020B0800000000000000" pitchFamily="34" charset="-122"/>
              </a:endParaRPr>
            </a:p>
          </p:txBody>
        </p:sp>
        <p:sp>
          <p:nvSpPr>
            <p:cNvPr id="42" name="文本框 41">
              <a:extLst>
                <a:ext uri="{FF2B5EF4-FFF2-40B4-BE49-F238E27FC236}">
                  <a16:creationId xmlns:a16="http://schemas.microsoft.com/office/drawing/2014/main" id="{03887444-83D1-4F61-8A40-C91BED875CAB}"/>
                </a:ext>
              </a:extLst>
            </p:cNvPr>
            <p:cNvSpPr txBox="1"/>
            <p:nvPr/>
          </p:nvSpPr>
          <p:spPr>
            <a:xfrm flipH="1">
              <a:off x="1587210" y="3207787"/>
              <a:ext cx="2563142" cy="451017"/>
            </a:xfrm>
            <a:prstGeom prst="rect">
              <a:avLst/>
            </a:prstGeom>
            <a:noFill/>
          </p:spPr>
          <p:txBody>
            <a:bodyPr wrap="square" lIns="0" tIns="0" rIns="0" bIns="0" rtlCol="0">
              <a:spAutoFit/>
            </a:bodyPr>
            <a:lstStyle/>
            <a:p>
              <a:pPr algn="ctr" hangingPunct="0"/>
              <a:r>
                <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前端介绍</a:t>
              </a:r>
              <a:endPar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endParaRPr>
            </a:p>
          </p:txBody>
        </p:sp>
      </p:grpSp>
      <p:grpSp>
        <p:nvGrpSpPr>
          <p:cNvPr id="51" name="组合 50">
            <a:extLst>
              <a:ext uri="{FF2B5EF4-FFF2-40B4-BE49-F238E27FC236}">
                <a16:creationId xmlns:a16="http://schemas.microsoft.com/office/drawing/2014/main" id="{D31BAB6B-1AAB-4BA1-97F4-871C955C6F7A}"/>
              </a:ext>
            </a:extLst>
          </p:cNvPr>
          <p:cNvGrpSpPr/>
          <p:nvPr/>
        </p:nvGrpSpPr>
        <p:grpSpPr>
          <a:xfrm>
            <a:off x="1719954" y="3925146"/>
            <a:ext cx="4036674" cy="905810"/>
            <a:chOff x="783430" y="3018490"/>
            <a:chExt cx="3697095" cy="829610"/>
          </a:xfrm>
        </p:grpSpPr>
        <p:sp>
          <p:nvSpPr>
            <p:cNvPr id="52" name="矩形: 圆角 51">
              <a:extLst>
                <a:ext uri="{FF2B5EF4-FFF2-40B4-BE49-F238E27FC236}">
                  <a16:creationId xmlns:a16="http://schemas.microsoft.com/office/drawing/2014/main" id="{8482FCE4-DF50-4F45-808B-D983EC8D3D26}"/>
                </a:ext>
              </a:extLst>
            </p:cNvPr>
            <p:cNvSpPr/>
            <p:nvPr/>
          </p:nvSpPr>
          <p:spPr>
            <a:xfrm flipH="1">
              <a:off x="783430" y="3018490"/>
              <a:ext cx="3697095" cy="829610"/>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4800" kern="0" dirty="0">
                <a:solidFill>
                  <a:prstClr val="white"/>
                </a:solidFill>
                <a:latin typeface="Arial"/>
                <a:ea typeface="微软雅黑"/>
              </a:endParaRPr>
            </a:p>
          </p:txBody>
        </p:sp>
        <p:sp>
          <p:nvSpPr>
            <p:cNvPr id="53" name="椭圆 52">
              <a:extLst>
                <a:ext uri="{FF2B5EF4-FFF2-40B4-BE49-F238E27FC236}">
                  <a16:creationId xmlns:a16="http://schemas.microsoft.com/office/drawing/2014/main" id="{76E581BB-5AD7-43AF-9887-D47F4198BD6C}"/>
                </a:ext>
              </a:extLst>
            </p:cNvPr>
            <p:cNvSpPr/>
            <p:nvPr/>
          </p:nvSpPr>
          <p:spPr>
            <a:xfrm flipH="1">
              <a:off x="858756" y="3102033"/>
              <a:ext cx="662524" cy="6625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r>
                <a:rPr lang="en-US" altLang="zh-CN" sz="2000" kern="0" dirty="0">
                  <a:solidFill>
                    <a:prstClr val="white"/>
                  </a:solidFill>
                  <a:latin typeface="思源黑体 Bold" panose="020B0800000000000000" pitchFamily="34" charset="-122"/>
                  <a:ea typeface="思源黑体 Bold" panose="020B0800000000000000" pitchFamily="34" charset="-122"/>
                </a:rPr>
                <a:t>03.</a:t>
              </a:r>
              <a:endParaRPr lang="zh-CN" altLang="en-US" sz="2000" kern="0" dirty="0">
                <a:solidFill>
                  <a:prstClr val="white"/>
                </a:solidFill>
                <a:latin typeface="思源黑体 Bold" panose="020B0800000000000000" pitchFamily="34" charset="-122"/>
                <a:ea typeface="思源黑体 Bold" panose="020B0800000000000000" pitchFamily="34" charset="-122"/>
              </a:endParaRPr>
            </a:p>
          </p:txBody>
        </p:sp>
        <p:sp>
          <p:nvSpPr>
            <p:cNvPr id="54" name="文本框 53">
              <a:extLst>
                <a:ext uri="{FF2B5EF4-FFF2-40B4-BE49-F238E27FC236}">
                  <a16:creationId xmlns:a16="http://schemas.microsoft.com/office/drawing/2014/main" id="{1150DE2E-6B41-46D0-AD86-65C47678F0C3}"/>
                </a:ext>
              </a:extLst>
            </p:cNvPr>
            <p:cNvSpPr txBox="1"/>
            <p:nvPr/>
          </p:nvSpPr>
          <p:spPr>
            <a:xfrm flipH="1">
              <a:off x="1587210" y="3207787"/>
              <a:ext cx="2563142" cy="451017"/>
            </a:xfrm>
            <a:prstGeom prst="rect">
              <a:avLst/>
            </a:prstGeom>
            <a:noFill/>
          </p:spPr>
          <p:txBody>
            <a:bodyPr wrap="square" lIns="0" tIns="0" rIns="0" bIns="0" rtlCol="0">
              <a:spAutoFit/>
            </a:bodyPr>
            <a:lstStyle/>
            <a:p>
              <a:pPr algn="ctr" hangingPunct="0"/>
              <a:r>
                <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前端基础必备</a:t>
              </a:r>
            </a:p>
          </p:txBody>
        </p:sp>
      </p:grpSp>
      <p:grpSp>
        <p:nvGrpSpPr>
          <p:cNvPr id="55" name="组合 54">
            <a:extLst>
              <a:ext uri="{FF2B5EF4-FFF2-40B4-BE49-F238E27FC236}">
                <a16:creationId xmlns:a16="http://schemas.microsoft.com/office/drawing/2014/main" id="{65BE8CFB-029A-48DE-B981-12CAB708AD5F}"/>
              </a:ext>
            </a:extLst>
          </p:cNvPr>
          <p:cNvGrpSpPr/>
          <p:nvPr/>
        </p:nvGrpSpPr>
        <p:grpSpPr>
          <a:xfrm>
            <a:off x="6533254" y="2591646"/>
            <a:ext cx="4036674" cy="905810"/>
            <a:chOff x="783430" y="3018490"/>
            <a:chExt cx="3697095" cy="829610"/>
          </a:xfrm>
        </p:grpSpPr>
        <p:sp>
          <p:nvSpPr>
            <p:cNvPr id="56" name="矩形: 圆角 55">
              <a:extLst>
                <a:ext uri="{FF2B5EF4-FFF2-40B4-BE49-F238E27FC236}">
                  <a16:creationId xmlns:a16="http://schemas.microsoft.com/office/drawing/2014/main" id="{7828178A-4AEF-4C62-88F2-E6EF1321708A}"/>
                </a:ext>
              </a:extLst>
            </p:cNvPr>
            <p:cNvSpPr/>
            <p:nvPr/>
          </p:nvSpPr>
          <p:spPr>
            <a:xfrm flipH="1">
              <a:off x="783430" y="3018490"/>
              <a:ext cx="3697095" cy="829610"/>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4800" kern="0" dirty="0">
                <a:solidFill>
                  <a:prstClr val="white"/>
                </a:solidFill>
                <a:latin typeface="Arial"/>
                <a:ea typeface="微软雅黑"/>
              </a:endParaRPr>
            </a:p>
          </p:txBody>
        </p:sp>
        <p:sp>
          <p:nvSpPr>
            <p:cNvPr id="57" name="椭圆 56">
              <a:extLst>
                <a:ext uri="{FF2B5EF4-FFF2-40B4-BE49-F238E27FC236}">
                  <a16:creationId xmlns:a16="http://schemas.microsoft.com/office/drawing/2014/main" id="{4EB71C1B-0C5B-48C5-AAB4-E381A092F990}"/>
                </a:ext>
              </a:extLst>
            </p:cNvPr>
            <p:cNvSpPr/>
            <p:nvPr/>
          </p:nvSpPr>
          <p:spPr>
            <a:xfrm flipH="1">
              <a:off x="858756" y="3102033"/>
              <a:ext cx="662524" cy="6625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r>
                <a:rPr lang="en-US" altLang="zh-CN" sz="2000" kern="0" dirty="0">
                  <a:solidFill>
                    <a:prstClr val="white"/>
                  </a:solidFill>
                  <a:latin typeface="思源黑体 Bold" panose="020B0800000000000000" pitchFamily="34" charset="-122"/>
                  <a:ea typeface="思源黑体 Bold" panose="020B0800000000000000" pitchFamily="34" charset="-122"/>
                </a:rPr>
                <a:t>02.</a:t>
              </a:r>
              <a:endParaRPr lang="zh-CN" altLang="en-US" sz="2000" kern="0" dirty="0">
                <a:solidFill>
                  <a:prstClr val="white"/>
                </a:solidFill>
                <a:latin typeface="思源黑体 Bold" panose="020B0800000000000000" pitchFamily="34" charset="-122"/>
                <a:ea typeface="思源黑体 Bold" panose="020B0800000000000000" pitchFamily="34" charset="-122"/>
              </a:endParaRPr>
            </a:p>
          </p:txBody>
        </p:sp>
        <p:sp>
          <p:nvSpPr>
            <p:cNvPr id="58" name="文本框 57">
              <a:extLst>
                <a:ext uri="{FF2B5EF4-FFF2-40B4-BE49-F238E27FC236}">
                  <a16:creationId xmlns:a16="http://schemas.microsoft.com/office/drawing/2014/main" id="{50A99896-1720-47ED-B85A-63A6E95E7AE7}"/>
                </a:ext>
              </a:extLst>
            </p:cNvPr>
            <p:cNvSpPr txBox="1"/>
            <p:nvPr/>
          </p:nvSpPr>
          <p:spPr>
            <a:xfrm flipH="1">
              <a:off x="1587210" y="3207787"/>
              <a:ext cx="2563142" cy="451017"/>
            </a:xfrm>
            <a:prstGeom prst="rect">
              <a:avLst/>
            </a:prstGeom>
            <a:noFill/>
          </p:spPr>
          <p:txBody>
            <a:bodyPr wrap="square" lIns="0" tIns="0" rIns="0" bIns="0" rtlCol="0">
              <a:spAutoFit/>
            </a:bodyPr>
            <a:lstStyle/>
            <a:p>
              <a:pPr algn="ctr" hangingPunct="0"/>
              <a:r>
                <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前端技术栈</a:t>
              </a:r>
              <a:endPar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endParaRPr>
            </a:p>
          </p:txBody>
        </p:sp>
      </p:grpSp>
      <p:grpSp>
        <p:nvGrpSpPr>
          <p:cNvPr id="59" name="组合 58">
            <a:extLst>
              <a:ext uri="{FF2B5EF4-FFF2-40B4-BE49-F238E27FC236}">
                <a16:creationId xmlns:a16="http://schemas.microsoft.com/office/drawing/2014/main" id="{FC2637C8-EFA8-47E3-85ED-E79335064132}"/>
              </a:ext>
            </a:extLst>
          </p:cNvPr>
          <p:cNvGrpSpPr/>
          <p:nvPr/>
        </p:nvGrpSpPr>
        <p:grpSpPr>
          <a:xfrm>
            <a:off x="6533254" y="3925146"/>
            <a:ext cx="4036674" cy="905810"/>
            <a:chOff x="783430" y="3018490"/>
            <a:chExt cx="3697095" cy="829610"/>
          </a:xfrm>
        </p:grpSpPr>
        <p:sp>
          <p:nvSpPr>
            <p:cNvPr id="60" name="矩形: 圆角 59">
              <a:extLst>
                <a:ext uri="{FF2B5EF4-FFF2-40B4-BE49-F238E27FC236}">
                  <a16:creationId xmlns:a16="http://schemas.microsoft.com/office/drawing/2014/main" id="{652A1BCB-3054-4E7A-9C89-E2EC107E0411}"/>
                </a:ext>
              </a:extLst>
            </p:cNvPr>
            <p:cNvSpPr/>
            <p:nvPr/>
          </p:nvSpPr>
          <p:spPr>
            <a:xfrm flipH="1">
              <a:off x="783430" y="3018490"/>
              <a:ext cx="3697095" cy="829610"/>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4800" kern="0" dirty="0">
                <a:solidFill>
                  <a:prstClr val="white"/>
                </a:solidFill>
                <a:latin typeface="Arial"/>
                <a:ea typeface="微软雅黑"/>
              </a:endParaRPr>
            </a:p>
          </p:txBody>
        </p:sp>
        <p:sp>
          <p:nvSpPr>
            <p:cNvPr id="61" name="椭圆 60">
              <a:extLst>
                <a:ext uri="{FF2B5EF4-FFF2-40B4-BE49-F238E27FC236}">
                  <a16:creationId xmlns:a16="http://schemas.microsoft.com/office/drawing/2014/main" id="{3A518DBD-49A9-4791-8398-C532B1B68FBC}"/>
                </a:ext>
              </a:extLst>
            </p:cNvPr>
            <p:cNvSpPr/>
            <p:nvPr/>
          </p:nvSpPr>
          <p:spPr>
            <a:xfrm flipH="1">
              <a:off x="858756" y="3102033"/>
              <a:ext cx="662524" cy="6625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r>
                <a:rPr lang="en-US" altLang="zh-CN" sz="2000" kern="0" dirty="0">
                  <a:solidFill>
                    <a:prstClr val="white"/>
                  </a:solidFill>
                  <a:latin typeface="思源黑体 Bold" panose="020B0800000000000000" pitchFamily="34" charset="-122"/>
                  <a:ea typeface="思源黑体 Bold" panose="020B0800000000000000" pitchFamily="34" charset="-122"/>
                </a:rPr>
                <a:t>04.</a:t>
              </a:r>
              <a:endParaRPr lang="zh-CN" altLang="en-US" sz="2000" kern="0" dirty="0">
                <a:solidFill>
                  <a:prstClr val="white"/>
                </a:solidFill>
                <a:latin typeface="思源黑体 Bold" panose="020B0800000000000000" pitchFamily="34" charset="-122"/>
                <a:ea typeface="思源黑体 Bold" panose="020B0800000000000000" pitchFamily="34" charset="-122"/>
              </a:endParaRPr>
            </a:p>
          </p:txBody>
        </p:sp>
        <p:sp>
          <p:nvSpPr>
            <p:cNvPr id="62" name="文本框 61">
              <a:extLst>
                <a:ext uri="{FF2B5EF4-FFF2-40B4-BE49-F238E27FC236}">
                  <a16:creationId xmlns:a16="http://schemas.microsoft.com/office/drawing/2014/main" id="{485F8060-EB07-4DD8-8650-E459FBD9848D}"/>
                </a:ext>
              </a:extLst>
            </p:cNvPr>
            <p:cNvSpPr txBox="1"/>
            <p:nvPr/>
          </p:nvSpPr>
          <p:spPr>
            <a:xfrm flipH="1">
              <a:off x="1587210" y="3207787"/>
              <a:ext cx="2563142" cy="451017"/>
            </a:xfrm>
            <a:prstGeom prst="rect">
              <a:avLst/>
            </a:prstGeom>
            <a:noFill/>
          </p:spPr>
          <p:txBody>
            <a:bodyPr wrap="square" lIns="0" tIns="0" rIns="0" bIns="0" rtlCol="0">
              <a:spAutoFit/>
            </a:bodyPr>
            <a:lstStyle/>
            <a:p>
              <a:pPr algn="ctr" hangingPunct="0"/>
              <a:r>
                <a:rPr lang="zh-CN" altLang="en-US"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前端发展趋势</a:t>
              </a:r>
              <a:endParaRPr lang="en-US" altLang="zh-CN" sz="32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endParaRPr>
            </a:p>
          </p:txBody>
        </p:sp>
      </p:grpSp>
      <p:sp>
        <p:nvSpPr>
          <p:cNvPr id="63" name="矩形: 圆角 62">
            <a:extLst>
              <a:ext uri="{FF2B5EF4-FFF2-40B4-BE49-F238E27FC236}">
                <a16:creationId xmlns:a16="http://schemas.microsoft.com/office/drawing/2014/main" id="{CA844483-B629-4271-97B7-693B5A0D561D}"/>
              </a:ext>
            </a:extLst>
          </p:cNvPr>
          <p:cNvSpPr/>
          <p:nvPr/>
        </p:nvSpPr>
        <p:spPr>
          <a:xfrm rot="2700000">
            <a:off x="8198035" y="5956205"/>
            <a:ext cx="331875" cy="331875"/>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64" name="矩形: 圆角 63">
            <a:extLst>
              <a:ext uri="{FF2B5EF4-FFF2-40B4-BE49-F238E27FC236}">
                <a16:creationId xmlns:a16="http://schemas.microsoft.com/office/drawing/2014/main" id="{6C4C7347-920E-4342-AF75-DA56D0A4074E}"/>
              </a:ext>
            </a:extLst>
          </p:cNvPr>
          <p:cNvSpPr/>
          <p:nvPr/>
        </p:nvSpPr>
        <p:spPr>
          <a:xfrm rot="2700000">
            <a:off x="-656094" y="5395107"/>
            <a:ext cx="2288519" cy="2288519"/>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Tree>
    <p:extLst>
      <p:ext uri="{BB962C8B-B14F-4D97-AF65-F5344CB8AC3E}">
        <p14:creationId xmlns:p14="http://schemas.microsoft.com/office/powerpoint/2010/main" val="18948092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1000" fill="hold"/>
                                        <p:tgtEl>
                                          <p:spTgt spid="26"/>
                                        </p:tgtEl>
                                        <p:attrNameLst>
                                          <p:attrName>ppt_w</p:attrName>
                                        </p:attrNameLst>
                                      </p:cBhvr>
                                      <p:tavLst>
                                        <p:tav tm="0">
                                          <p:val>
                                            <p:fltVal val="0"/>
                                          </p:val>
                                        </p:tav>
                                        <p:tav tm="100000">
                                          <p:val>
                                            <p:strVal val="#ppt_w"/>
                                          </p:val>
                                        </p:tav>
                                      </p:tavLst>
                                    </p:anim>
                                    <p:anim calcmode="lin" valueType="num">
                                      <p:cBhvr>
                                        <p:cTn id="16" dur="1000" fill="hold"/>
                                        <p:tgtEl>
                                          <p:spTgt spid="26"/>
                                        </p:tgtEl>
                                        <p:attrNameLst>
                                          <p:attrName>ppt_h</p:attrName>
                                        </p:attrNameLst>
                                      </p:cBhvr>
                                      <p:tavLst>
                                        <p:tav tm="0">
                                          <p:val>
                                            <p:fltVal val="0"/>
                                          </p:val>
                                        </p:tav>
                                        <p:tav tm="100000">
                                          <p:val>
                                            <p:strVal val="#ppt_h"/>
                                          </p:val>
                                        </p:tav>
                                      </p:tavLst>
                                    </p:anim>
                                    <p:anim calcmode="lin" valueType="num">
                                      <p:cBhvr>
                                        <p:cTn id="17" dur="1000" fill="hold"/>
                                        <p:tgtEl>
                                          <p:spTgt spid="26"/>
                                        </p:tgtEl>
                                        <p:attrNameLst>
                                          <p:attrName>style.rotation</p:attrName>
                                        </p:attrNameLst>
                                      </p:cBhvr>
                                      <p:tavLst>
                                        <p:tav tm="0">
                                          <p:val>
                                            <p:fltVal val="90"/>
                                          </p:val>
                                        </p:tav>
                                        <p:tav tm="100000">
                                          <p:val>
                                            <p:fltVal val="0"/>
                                          </p:val>
                                        </p:tav>
                                      </p:tavLst>
                                    </p:anim>
                                    <p:animEffect transition="in" filter="fade">
                                      <p:cBhvr>
                                        <p:cTn id="18" dur="1000"/>
                                        <p:tgtEl>
                                          <p:spTgt spid="2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style.rotation</p:attrName>
                                        </p:attrNameLst>
                                      </p:cBhvr>
                                      <p:tavLst>
                                        <p:tav tm="0">
                                          <p:val>
                                            <p:fltVal val="90"/>
                                          </p:val>
                                        </p:tav>
                                        <p:tav tm="100000">
                                          <p:val>
                                            <p:fltVal val="0"/>
                                          </p:val>
                                        </p:tav>
                                      </p:tavLst>
                                    </p:anim>
                                    <p:animEffect transition="in" filter="fade">
                                      <p:cBhvr>
                                        <p:cTn id="24" dur="1000"/>
                                        <p:tgtEl>
                                          <p:spTgt spid="24"/>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1000" fill="hold"/>
                                        <p:tgtEl>
                                          <p:spTgt spid="41"/>
                                        </p:tgtEl>
                                        <p:attrNameLst>
                                          <p:attrName>ppt_w</p:attrName>
                                        </p:attrNameLst>
                                      </p:cBhvr>
                                      <p:tavLst>
                                        <p:tav tm="0">
                                          <p:val>
                                            <p:fltVal val="0"/>
                                          </p:val>
                                        </p:tav>
                                        <p:tav tm="100000">
                                          <p:val>
                                            <p:strVal val="#ppt_w"/>
                                          </p:val>
                                        </p:tav>
                                      </p:tavLst>
                                    </p:anim>
                                    <p:anim calcmode="lin" valueType="num">
                                      <p:cBhvr>
                                        <p:cTn id="28" dur="1000" fill="hold"/>
                                        <p:tgtEl>
                                          <p:spTgt spid="41"/>
                                        </p:tgtEl>
                                        <p:attrNameLst>
                                          <p:attrName>ppt_h</p:attrName>
                                        </p:attrNameLst>
                                      </p:cBhvr>
                                      <p:tavLst>
                                        <p:tav tm="0">
                                          <p:val>
                                            <p:fltVal val="0"/>
                                          </p:val>
                                        </p:tav>
                                        <p:tav tm="100000">
                                          <p:val>
                                            <p:strVal val="#ppt_h"/>
                                          </p:val>
                                        </p:tav>
                                      </p:tavLst>
                                    </p:anim>
                                    <p:anim calcmode="lin" valueType="num">
                                      <p:cBhvr>
                                        <p:cTn id="29" dur="1000" fill="hold"/>
                                        <p:tgtEl>
                                          <p:spTgt spid="41"/>
                                        </p:tgtEl>
                                        <p:attrNameLst>
                                          <p:attrName>style.rotation</p:attrName>
                                        </p:attrNameLst>
                                      </p:cBhvr>
                                      <p:tavLst>
                                        <p:tav tm="0">
                                          <p:val>
                                            <p:fltVal val="90"/>
                                          </p:val>
                                        </p:tav>
                                        <p:tav tm="100000">
                                          <p:val>
                                            <p:fltVal val="0"/>
                                          </p:val>
                                        </p:tav>
                                      </p:tavLst>
                                    </p:anim>
                                    <p:animEffect transition="in" filter="fade">
                                      <p:cBhvr>
                                        <p:cTn id="30" dur="1000"/>
                                        <p:tgtEl>
                                          <p:spTgt spid="4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1000"/>
                                        <p:tgtEl>
                                          <p:spTgt spid="50"/>
                                        </p:tgtEl>
                                      </p:cBhvr>
                                    </p:animEffect>
                                    <p:anim calcmode="lin" valueType="num">
                                      <p:cBhvr>
                                        <p:cTn id="55" dur="1000" fill="hold"/>
                                        <p:tgtEl>
                                          <p:spTgt spid="50"/>
                                        </p:tgtEl>
                                        <p:attrNameLst>
                                          <p:attrName>ppt_x</p:attrName>
                                        </p:attrNameLst>
                                      </p:cBhvr>
                                      <p:tavLst>
                                        <p:tav tm="0">
                                          <p:val>
                                            <p:strVal val="#ppt_x"/>
                                          </p:val>
                                        </p:tav>
                                        <p:tav tm="100000">
                                          <p:val>
                                            <p:strVal val="#ppt_x"/>
                                          </p:val>
                                        </p:tav>
                                      </p:tavLst>
                                    </p:anim>
                                    <p:anim calcmode="lin" valueType="num">
                                      <p:cBhvr>
                                        <p:cTn id="56" dur="1000" fill="hold"/>
                                        <p:tgtEl>
                                          <p:spTgt spid="50"/>
                                        </p:tgtEl>
                                        <p:attrNameLst>
                                          <p:attrName>ppt_y</p:attrName>
                                        </p:attrNameLst>
                                      </p:cBhvr>
                                      <p:tavLst>
                                        <p:tav tm="0">
                                          <p:val>
                                            <p:strVal val="#ppt_y+.1"/>
                                          </p:val>
                                        </p:tav>
                                        <p:tav tm="100000">
                                          <p:val>
                                            <p:strVal val="#ppt_y"/>
                                          </p:val>
                                        </p:tav>
                                      </p:tavLst>
                                    </p:anim>
                                  </p:childTnLst>
                                </p:cTn>
                              </p:par>
                              <p:par>
                                <p:cTn id="57" presetID="3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1000" fill="hold"/>
                                        <p:tgtEl>
                                          <p:spTgt spid="63"/>
                                        </p:tgtEl>
                                        <p:attrNameLst>
                                          <p:attrName>ppt_w</p:attrName>
                                        </p:attrNameLst>
                                      </p:cBhvr>
                                      <p:tavLst>
                                        <p:tav tm="0">
                                          <p:val>
                                            <p:fltVal val="0"/>
                                          </p:val>
                                        </p:tav>
                                        <p:tav tm="100000">
                                          <p:val>
                                            <p:strVal val="#ppt_w"/>
                                          </p:val>
                                        </p:tav>
                                      </p:tavLst>
                                    </p:anim>
                                    <p:anim calcmode="lin" valueType="num">
                                      <p:cBhvr>
                                        <p:cTn id="60" dur="1000" fill="hold"/>
                                        <p:tgtEl>
                                          <p:spTgt spid="63"/>
                                        </p:tgtEl>
                                        <p:attrNameLst>
                                          <p:attrName>ppt_h</p:attrName>
                                        </p:attrNameLst>
                                      </p:cBhvr>
                                      <p:tavLst>
                                        <p:tav tm="0">
                                          <p:val>
                                            <p:fltVal val="0"/>
                                          </p:val>
                                        </p:tav>
                                        <p:tav tm="100000">
                                          <p:val>
                                            <p:strVal val="#ppt_h"/>
                                          </p:val>
                                        </p:tav>
                                      </p:tavLst>
                                    </p:anim>
                                    <p:anim calcmode="lin" valueType="num">
                                      <p:cBhvr>
                                        <p:cTn id="61" dur="1000" fill="hold"/>
                                        <p:tgtEl>
                                          <p:spTgt spid="63"/>
                                        </p:tgtEl>
                                        <p:attrNameLst>
                                          <p:attrName>style.rotation</p:attrName>
                                        </p:attrNameLst>
                                      </p:cBhvr>
                                      <p:tavLst>
                                        <p:tav tm="0">
                                          <p:val>
                                            <p:fltVal val="90"/>
                                          </p:val>
                                        </p:tav>
                                        <p:tav tm="100000">
                                          <p:val>
                                            <p:fltVal val="0"/>
                                          </p:val>
                                        </p:tav>
                                      </p:tavLst>
                                    </p:anim>
                                    <p:animEffect transition="in" filter="fade">
                                      <p:cBhvr>
                                        <p:cTn id="62" dur="1000"/>
                                        <p:tgtEl>
                                          <p:spTgt spid="63"/>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p:cTn id="65" dur="1000" fill="hold"/>
                                        <p:tgtEl>
                                          <p:spTgt spid="64"/>
                                        </p:tgtEl>
                                        <p:attrNameLst>
                                          <p:attrName>ppt_w</p:attrName>
                                        </p:attrNameLst>
                                      </p:cBhvr>
                                      <p:tavLst>
                                        <p:tav tm="0">
                                          <p:val>
                                            <p:fltVal val="0"/>
                                          </p:val>
                                        </p:tav>
                                        <p:tav tm="100000">
                                          <p:val>
                                            <p:strVal val="#ppt_w"/>
                                          </p:val>
                                        </p:tav>
                                      </p:tavLst>
                                    </p:anim>
                                    <p:anim calcmode="lin" valueType="num">
                                      <p:cBhvr>
                                        <p:cTn id="66" dur="1000" fill="hold"/>
                                        <p:tgtEl>
                                          <p:spTgt spid="64"/>
                                        </p:tgtEl>
                                        <p:attrNameLst>
                                          <p:attrName>ppt_h</p:attrName>
                                        </p:attrNameLst>
                                      </p:cBhvr>
                                      <p:tavLst>
                                        <p:tav tm="0">
                                          <p:val>
                                            <p:fltVal val="0"/>
                                          </p:val>
                                        </p:tav>
                                        <p:tav tm="100000">
                                          <p:val>
                                            <p:strVal val="#ppt_h"/>
                                          </p:val>
                                        </p:tav>
                                      </p:tavLst>
                                    </p:anim>
                                    <p:anim calcmode="lin" valueType="num">
                                      <p:cBhvr>
                                        <p:cTn id="67" dur="1000" fill="hold"/>
                                        <p:tgtEl>
                                          <p:spTgt spid="64"/>
                                        </p:tgtEl>
                                        <p:attrNameLst>
                                          <p:attrName>style.rotation</p:attrName>
                                        </p:attrNameLst>
                                      </p:cBhvr>
                                      <p:tavLst>
                                        <p:tav tm="0">
                                          <p:val>
                                            <p:fltVal val="90"/>
                                          </p:val>
                                        </p:tav>
                                        <p:tav tm="100000">
                                          <p:val>
                                            <p:fltVal val="0"/>
                                          </p:val>
                                        </p:tav>
                                      </p:tavLst>
                                    </p:anim>
                                    <p:animEffect transition="in" filter="fade">
                                      <p:cBhvr>
                                        <p:cTn id="68" dur="1000"/>
                                        <p:tgtEl>
                                          <p:spTgt spid="64"/>
                                        </p:tgtEl>
                                      </p:cBhvr>
                                    </p:animEffect>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1000"/>
                                        <p:tgtEl>
                                          <p:spTgt spid="9"/>
                                        </p:tgtEl>
                                      </p:cBhvr>
                                    </p:animEffect>
                                    <p:anim calcmode="lin" valueType="num">
                                      <p:cBhvr>
                                        <p:cTn id="73" dur="1000" fill="hold"/>
                                        <p:tgtEl>
                                          <p:spTgt spid="9"/>
                                        </p:tgtEl>
                                        <p:attrNameLst>
                                          <p:attrName>ppt_x</p:attrName>
                                        </p:attrNameLst>
                                      </p:cBhvr>
                                      <p:tavLst>
                                        <p:tav tm="0">
                                          <p:val>
                                            <p:strVal val="#ppt_x"/>
                                          </p:val>
                                        </p:tav>
                                        <p:tav tm="100000">
                                          <p:val>
                                            <p:strVal val="#ppt_x"/>
                                          </p:val>
                                        </p:tav>
                                      </p:tavLst>
                                    </p:anim>
                                    <p:anim calcmode="lin" valueType="num">
                                      <p:cBhvr>
                                        <p:cTn id="74" dur="1000" fill="hold"/>
                                        <p:tgtEl>
                                          <p:spTgt spid="9"/>
                                        </p:tgtEl>
                                        <p:attrNameLst>
                                          <p:attrName>ppt_y</p:attrName>
                                        </p:attrNameLst>
                                      </p:cBhvr>
                                      <p:tavLst>
                                        <p:tav tm="0">
                                          <p:val>
                                            <p:strVal val="#ppt_y+.1"/>
                                          </p:val>
                                        </p:tav>
                                        <p:tav tm="100000">
                                          <p:val>
                                            <p:strVal val="#ppt_y"/>
                                          </p:val>
                                        </p:tav>
                                      </p:tavLst>
                                    </p:anim>
                                  </p:childTnLst>
                                </p:cTn>
                              </p:par>
                            </p:childTnLst>
                          </p:cTn>
                        </p:par>
                        <p:par>
                          <p:cTn id="75" fill="hold">
                            <p:stCondLst>
                              <p:cond delay="2000"/>
                            </p:stCondLst>
                            <p:childTnLst>
                              <p:par>
                                <p:cTn id="76" presetID="42" presetClass="entr" presetSubtype="0"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1000"/>
                                        <p:tgtEl>
                                          <p:spTgt spid="55"/>
                                        </p:tgtEl>
                                      </p:cBhvr>
                                    </p:animEffect>
                                    <p:anim calcmode="lin" valueType="num">
                                      <p:cBhvr>
                                        <p:cTn id="79" dur="1000" fill="hold"/>
                                        <p:tgtEl>
                                          <p:spTgt spid="55"/>
                                        </p:tgtEl>
                                        <p:attrNameLst>
                                          <p:attrName>ppt_x</p:attrName>
                                        </p:attrNameLst>
                                      </p:cBhvr>
                                      <p:tavLst>
                                        <p:tav tm="0">
                                          <p:val>
                                            <p:strVal val="#ppt_x"/>
                                          </p:val>
                                        </p:tav>
                                        <p:tav tm="100000">
                                          <p:val>
                                            <p:strVal val="#ppt_x"/>
                                          </p:val>
                                        </p:tav>
                                      </p:tavLst>
                                    </p:anim>
                                    <p:anim calcmode="lin" valueType="num">
                                      <p:cBhvr>
                                        <p:cTn id="80" dur="1000" fill="hold"/>
                                        <p:tgtEl>
                                          <p:spTgt spid="55"/>
                                        </p:tgtEl>
                                        <p:attrNameLst>
                                          <p:attrName>ppt_y</p:attrName>
                                        </p:attrNameLst>
                                      </p:cBhvr>
                                      <p:tavLst>
                                        <p:tav tm="0">
                                          <p:val>
                                            <p:strVal val="#ppt_y+.1"/>
                                          </p:val>
                                        </p:tav>
                                        <p:tav tm="100000">
                                          <p:val>
                                            <p:strVal val="#ppt_y"/>
                                          </p:val>
                                        </p:tav>
                                      </p:tavLst>
                                    </p:anim>
                                  </p:childTnLst>
                                </p:cTn>
                              </p:par>
                            </p:childTnLst>
                          </p:cTn>
                        </p:par>
                        <p:par>
                          <p:cTn id="81" fill="hold">
                            <p:stCondLst>
                              <p:cond delay="3000"/>
                            </p:stCondLst>
                            <p:childTnLst>
                              <p:par>
                                <p:cTn id="82" presetID="42" presetClass="entr" presetSubtype="0"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1000"/>
                                        <p:tgtEl>
                                          <p:spTgt spid="51"/>
                                        </p:tgtEl>
                                      </p:cBhvr>
                                    </p:animEffect>
                                    <p:anim calcmode="lin" valueType="num">
                                      <p:cBhvr>
                                        <p:cTn id="85" dur="1000" fill="hold"/>
                                        <p:tgtEl>
                                          <p:spTgt spid="51"/>
                                        </p:tgtEl>
                                        <p:attrNameLst>
                                          <p:attrName>ppt_x</p:attrName>
                                        </p:attrNameLst>
                                      </p:cBhvr>
                                      <p:tavLst>
                                        <p:tav tm="0">
                                          <p:val>
                                            <p:strVal val="#ppt_x"/>
                                          </p:val>
                                        </p:tav>
                                        <p:tav tm="100000">
                                          <p:val>
                                            <p:strVal val="#ppt_x"/>
                                          </p:val>
                                        </p:tav>
                                      </p:tavLst>
                                    </p:anim>
                                    <p:anim calcmode="lin" valueType="num">
                                      <p:cBhvr>
                                        <p:cTn id="86" dur="1000" fill="hold"/>
                                        <p:tgtEl>
                                          <p:spTgt spid="51"/>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1000"/>
                                        <p:tgtEl>
                                          <p:spTgt spid="59"/>
                                        </p:tgtEl>
                                      </p:cBhvr>
                                    </p:animEffect>
                                    <p:anim calcmode="lin" valueType="num">
                                      <p:cBhvr>
                                        <p:cTn id="91" dur="1000" fill="hold"/>
                                        <p:tgtEl>
                                          <p:spTgt spid="59"/>
                                        </p:tgtEl>
                                        <p:attrNameLst>
                                          <p:attrName>ppt_x</p:attrName>
                                        </p:attrNameLst>
                                      </p:cBhvr>
                                      <p:tavLst>
                                        <p:tav tm="0">
                                          <p:val>
                                            <p:strVal val="#ppt_x"/>
                                          </p:val>
                                        </p:tav>
                                        <p:tav tm="100000">
                                          <p:val>
                                            <p:strVal val="#ppt_x"/>
                                          </p:val>
                                        </p:tav>
                                      </p:tavLst>
                                    </p:anim>
                                    <p:anim calcmode="lin" valueType="num">
                                      <p:cBhvr>
                                        <p:cTn id="9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6" grpId="0" animBg="1"/>
      <p:bldP spid="12" grpId="0"/>
      <p:bldP spid="24" grpId="0" animBg="1"/>
      <p:bldP spid="29" grpId="0" animBg="1"/>
      <p:bldP spid="38" grpId="0"/>
      <p:bldP spid="41" grpId="0" animBg="1"/>
      <p:bldP spid="49" grpId="0" animBg="1"/>
      <p:bldP spid="63" grpId="0" animBg="1"/>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前端发展趋势</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grpSp>
        <p:nvGrpSpPr>
          <p:cNvPr id="12" name="组合 11">
            <a:extLst>
              <a:ext uri="{FF2B5EF4-FFF2-40B4-BE49-F238E27FC236}">
                <a16:creationId xmlns:a16="http://schemas.microsoft.com/office/drawing/2014/main" id="{53F03DE7-B886-4FB2-9794-6B91E18FADC5}"/>
              </a:ext>
            </a:extLst>
          </p:cNvPr>
          <p:cNvGrpSpPr/>
          <p:nvPr/>
        </p:nvGrpSpPr>
        <p:grpSpPr>
          <a:xfrm>
            <a:off x="1122116" y="1626803"/>
            <a:ext cx="5659684" cy="3831271"/>
            <a:chOff x="1160216" y="1588703"/>
            <a:chExt cx="5659684" cy="3831271"/>
          </a:xfrm>
        </p:grpSpPr>
        <p:sp>
          <p:nvSpPr>
            <p:cNvPr id="33" name="矩形: 对角圆角 32">
              <a:extLst>
                <a:ext uri="{FF2B5EF4-FFF2-40B4-BE49-F238E27FC236}">
                  <a16:creationId xmlns:a16="http://schemas.microsoft.com/office/drawing/2014/main" id="{380B1DFE-136E-44D1-8AEA-FF426EFC0E64}"/>
                </a:ext>
              </a:extLst>
            </p:cNvPr>
            <p:cNvSpPr/>
            <p:nvPr/>
          </p:nvSpPr>
          <p:spPr>
            <a:xfrm>
              <a:off x="1160216" y="1588703"/>
              <a:ext cx="5659684" cy="3831271"/>
            </a:xfrm>
            <a:prstGeom prst="round2DiagRect">
              <a:avLst/>
            </a:prstGeom>
            <a:blipFill dpi="0" rotWithShape="1">
              <a:blip r:embed="rId2"/>
              <a:srcRect/>
              <a:stretch>
                <a:fillRect l="-771" r="-771"/>
              </a:stretch>
            </a:blip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sp>
          <p:nvSpPr>
            <p:cNvPr id="21" name="矩形: 对角圆角 20">
              <a:extLst>
                <a:ext uri="{FF2B5EF4-FFF2-40B4-BE49-F238E27FC236}">
                  <a16:creationId xmlns:a16="http://schemas.microsoft.com/office/drawing/2014/main" id="{6DDF2D39-49BC-4062-B568-11B5FF40FDBF}"/>
                </a:ext>
              </a:extLst>
            </p:cNvPr>
            <p:cNvSpPr/>
            <p:nvPr/>
          </p:nvSpPr>
          <p:spPr>
            <a:xfrm>
              <a:off x="1160216" y="1588703"/>
              <a:ext cx="5659684" cy="3831271"/>
            </a:xfrm>
            <a:prstGeom prst="round2DiagRect">
              <a:avLst/>
            </a:prstGeom>
            <a:gradFill>
              <a:gsLst>
                <a:gs pos="0">
                  <a:srgbClr val="4999E9">
                    <a:alpha val="73000"/>
                  </a:srgbClr>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lang="zh-CN" altLang="en-US" sz="2400">
                <a:solidFill>
                  <a:schemeClr val="bg1"/>
                </a:solidFill>
                <a:latin typeface="思源黑体 Bold" panose="020B0800000000000000" pitchFamily="34" charset="-122"/>
                <a:ea typeface="思源黑体 Bold" panose="020B0800000000000000" pitchFamily="34" charset="-122"/>
                <a:cs typeface="+mn-ea"/>
              </a:endParaRPr>
            </a:p>
          </p:txBody>
        </p:sp>
      </p:grpSp>
      <p:grpSp>
        <p:nvGrpSpPr>
          <p:cNvPr id="11" name="组合 10">
            <a:extLst>
              <a:ext uri="{FF2B5EF4-FFF2-40B4-BE49-F238E27FC236}">
                <a16:creationId xmlns:a16="http://schemas.microsoft.com/office/drawing/2014/main" id="{FDD630B6-FCAC-4BA5-9918-33FBCB6AC6A9}"/>
              </a:ext>
            </a:extLst>
          </p:cNvPr>
          <p:cNvGrpSpPr/>
          <p:nvPr/>
        </p:nvGrpSpPr>
        <p:grpSpPr>
          <a:xfrm>
            <a:off x="7317006" y="1877787"/>
            <a:ext cx="3621312" cy="537606"/>
            <a:chOff x="2059206" y="3503387"/>
            <a:chExt cx="3621312" cy="537606"/>
          </a:xfrm>
        </p:grpSpPr>
        <p:sp>
          <p:nvSpPr>
            <p:cNvPr id="22" name="矩形 21">
              <a:extLst>
                <a:ext uri="{FF2B5EF4-FFF2-40B4-BE49-F238E27FC236}">
                  <a16:creationId xmlns:a16="http://schemas.microsoft.com/office/drawing/2014/main" id="{1308364D-13E2-4D20-A7B7-8F094E426475}"/>
                </a:ext>
              </a:extLst>
            </p:cNvPr>
            <p:cNvSpPr/>
            <p:nvPr/>
          </p:nvSpPr>
          <p:spPr>
            <a:xfrm>
              <a:off x="2059206" y="3710005"/>
              <a:ext cx="3621312"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前端开发变得越来越后端化</a:t>
              </a:r>
            </a:p>
          </p:txBody>
        </p:sp>
        <p:sp>
          <p:nvSpPr>
            <p:cNvPr id="23" name="矩形: 圆角 22">
              <a:extLst>
                <a:ext uri="{FF2B5EF4-FFF2-40B4-BE49-F238E27FC236}">
                  <a16:creationId xmlns:a16="http://schemas.microsoft.com/office/drawing/2014/main" id="{CDCDAC40-3F93-4A80-B59C-5C9FE9DECB09}"/>
                </a:ext>
              </a:extLst>
            </p:cNvPr>
            <p:cNvSpPr/>
            <p:nvPr/>
          </p:nvSpPr>
          <p:spPr>
            <a:xfrm>
              <a:off x="2066461" y="3503387"/>
              <a:ext cx="609600" cy="45719"/>
            </a:xfrm>
            <a:prstGeom prst="roundRect">
              <a:avLst/>
            </a:prstGeom>
            <a:gradFill>
              <a:gsLst>
                <a:gs pos="54000">
                  <a:srgbClr val="1DC4FF"/>
                </a:gs>
                <a:gs pos="100000">
                  <a:srgbClr val="249AF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bg1"/>
                </a:solidFill>
                <a:latin typeface="思源黑体 Bold" panose="020B0800000000000000" pitchFamily="34" charset="-122"/>
                <a:ea typeface="思源黑体 Bold" panose="020B0800000000000000" pitchFamily="34" charset="-122"/>
              </a:endParaRPr>
            </a:p>
          </p:txBody>
        </p:sp>
      </p:grpSp>
      <p:grpSp>
        <p:nvGrpSpPr>
          <p:cNvPr id="25" name="组合 24">
            <a:extLst>
              <a:ext uri="{FF2B5EF4-FFF2-40B4-BE49-F238E27FC236}">
                <a16:creationId xmlns:a16="http://schemas.microsoft.com/office/drawing/2014/main" id="{CB7626D8-A38F-411F-9EF3-CD00071FA314}"/>
              </a:ext>
            </a:extLst>
          </p:cNvPr>
          <p:cNvGrpSpPr/>
          <p:nvPr/>
        </p:nvGrpSpPr>
        <p:grpSpPr>
          <a:xfrm>
            <a:off x="7317006" y="3116037"/>
            <a:ext cx="3621312" cy="537606"/>
            <a:chOff x="2059206" y="3503387"/>
            <a:chExt cx="3621312" cy="537606"/>
          </a:xfrm>
        </p:grpSpPr>
        <p:sp>
          <p:nvSpPr>
            <p:cNvPr id="27" name="矩形 26">
              <a:extLst>
                <a:ext uri="{FF2B5EF4-FFF2-40B4-BE49-F238E27FC236}">
                  <a16:creationId xmlns:a16="http://schemas.microsoft.com/office/drawing/2014/main" id="{46B4B2FD-F1C8-4640-BA1A-BA0BB63B03CB}"/>
                </a:ext>
              </a:extLst>
            </p:cNvPr>
            <p:cNvSpPr/>
            <p:nvPr/>
          </p:nvSpPr>
          <p:spPr>
            <a:xfrm>
              <a:off x="2059206" y="3710005"/>
              <a:ext cx="3621312"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重视跨平台开发</a:t>
              </a:r>
            </a:p>
          </p:txBody>
        </p:sp>
        <p:sp>
          <p:nvSpPr>
            <p:cNvPr id="28" name="矩形: 圆角 27">
              <a:extLst>
                <a:ext uri="{FF2B5EF4-FFF2-40B4-BE49-F238E27FC236}">
                  <a16:creationId xmlns:a16="http://schemas.microsoft.com/office/drawing/2014/main" id="{BE137EC4-82DC-4039-AE96-0BAACA1A3953}"/>
                </a:ext>
              </a:extLst>
            </p:cNvPr>
            <p:cNvSpPr/>
            <p:nvPr/>
          </p:nvSpPr>
          <p:spPr>
            <a:xfrm>
              <a:off x="2066461" y="3503387"/>
              <a:ext cx="609600" cy="45719"/>
            </a:xfrm>
            <a:prstGeom prst="roundRect">
              <a:avLst/>
            </a:prstGeom>
            <a:gradFill>
              <a:gsLst>
                <a:gs pos="54000">
                  <a:srgbClr val="1DC4FF"/>
                </a:gs>
                <a:gs pos="100000">
                  <a:srgbClr val="249AF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bg1"/>
                </a:solidFill>
                <a:latin typeface="思源黑体 Bold" panose="020B0800000000000000" pitchFamily="34" charset="-122"/>
                <a:ea typeface="思源黑体 Bold" panose="020B0800000000000000" pitchFamily="34" charset="-122"/>
              </a:endParaRPr>
            </a:p>
          </p:txBody>
        </p:sp>
      </p:grpSp>
      <p:grpSp>
        <p:nvGrpSpPr>
          <p:cNvPr id="29" name="组合 28">
            <a:extLst>
              <a:ext uri="{FF2B5EF4-FFF2-40B4-BE49-F238E27FC236}">
                <a16:creationId xmlns:a16="http://schemas.microsoft.com/office/drawing/2014/main" id="{A8A3AB96-EDBD-462C-9EE4-1798E0FD69CC}"/>
              </a:ext>
            </a:extLst>
          </p:cNvPr>
          <p:cNvGrpSpPr/>
          <p:nvPr/>
        </p:nvGrpSpPr>
        <p:grpSpPr>
          <a:xfrm>
            <a:off x="7317006" y="4354287"/>
            <a:ext cx="3621312" cy="537606"/>
            <a:chOff x="2059206" y="3503387"/>
            <a:chExt cx="3621312" cy="537606"/>
          </a:xfrm>
        </p:grpSpPr>
        <p:sp>
          <p:nvSpPr>
            <p:cNvPr id="31" name="矩形 30">
              <a:extLst>
                <a:ext uri="{FF2B5EF4-FFF2-40B4-BE49-F238E27FC236}">
                  <a16:creationId xmlns:a16="http://schemas.microsoft.com/office/drawing/2014/main" id="{3F93C3FC-BF85-4D50-9323-57473003F8C7}"/>
                </a:ext>
              </a:extLst>
            </p:cNvPr>
            <p:cNvSpPr/>
            <p:nvPr/>
          </p:nvSpPr>
          <p:spPr>
            <a:xfrm>
              <a:off x="2059206" y="3710005"/>
              <a:ext cx="3621312" cy="33098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ea"/>
                  <a:sym typeface="+mn-lt"/>
                </a:rPr>
                <a:t>前端框架趋于标准化</a:t>
              </a:r>
            </a:p>
          </p:txBody>
        </p:sp>
        <p:sp>
          <p:nvSpPr>
            <p:cNvPr id="32" name="矩形: 圆角 31">
              <a:extLst>
                <a:ext uri="{FF2B5EF4-FFF2-40B4-BE49-F238E27FC236}">
                  <a16:creationId xmlns:a16="http://schemas.microsoft.com/office/drawing/2014/main" id="{DF5C7835-0375-4BB7-8254-71CDD360791C}"/>
                </a:ext>
              </a:extLst>
            </p:cNvPr>
            <p:cNvSpPr/>
            <p:nvPr/>
          </p:nvSpPr>
          <p:spPr>
            <a:xfrm>
              <a:off x="2066461" y="3503387"/>
              <a:ext cx="609600" cy="45719"/>
            </a:xfrm>
            <a:prstGeom prst="roundRect">
              <a:avLst/>
            </a:prstGeom>
            <a:gradFill>
              <a:gsLst>
                <a:gs pos="54000">
                  <a:srgbClr val="1DC4FF"/>
                </a:gs>
                <a:gs pos="100000">
                  <a:srgbClr val="249AF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bg1"/>
                </a:solidFill>
                <a:latin typeface="思源黑体 Bold" panose="020B0800000000000000" pitchFamily="34" charset="-122"/>
                <a:ea typeface="思源黑体 Bold" panose="020B0800000000000000" pitchFamily="34" charset="-122"/>
              </a:endParaRPr>
            </a:p>
          </p:txBody>
        </p:sp>
      </p:grpSp>
      <p:sp>
        <p:nvSpPr>
          <p:cNvPr id="36" name="TextBox 29">
            <a:extLst>
              <a:ext uri="{FF2B5EF4-FFF2-40B4-BE49-F238E27FC236}">
                <a16:creationId xmlns:a16="http://schemas.microsoft.com/office/drawing/2014/main" id="{18CE4EB0-529E-4083-B2B4-DA470594E3D0}"/>
              </a:ext>
            </a:extLst>
          </p:cNvPr>
          <p:cNvSpPr txBox="1"/>
          <p:nvPr/>
        </p:nvSpPr>
        <p:spPr>
          <a:xfrm>
            <a:off x="1226174" y="2012249"/>
            <a:ext cx="2545726" cy="923330"/>
          </a:xfrm>
          <a:prstGeom prst="rect">
            <a:avLst/>
          </a:prstGeom>
          <a:noFill/>
          <a:ln>
            <a:noFill/>
          </a:ln>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da-DK" sz="6000" b="1" i="0" u="none" strike="noStrike" kern="1200" cap="none" spc="0" normalizeH="0" baseline="0" noProof="0" dirty="0">
                <a:ln>
                  <a:noFill/>
                </a:ln>
                <a:solidFill>
                  <a:schemeClr val="bg1"/>
                </a:solidFill>
                <a:effectLst/>
                <a:uLnTx/>
                <a:uFillTx/>
                <a:latin typeface="思源黑体 Bold" panose="020B0800000000000000" pitchFamily="34" charset="-122"/>
                <a:ea typeface="思源黑体 Bold" panose="020B0800000000000000" pitchFamily="34" charset="-122"/>
              </a:rPr>
              <a:t>80%</a:t>
            </a:r>
            <a:endParaRPr kumimoji="0" lang="en-US" sz="6000" b="1" i="0" u="none" strike="noStrike" kern="1200" cap="none" spc="0" normalizeH="0" baseline="0" noProof="0" dirty="0">
              <a:ln>
                <a:noFill/>
              </a:ln>
              <a:solidFill>
                <a:schemeClr val="bg1"/>
              </a:solidFill>
              <a:effectLst/>
              <a:uLnTx/>
              <a:uFillTx/>
              <a:latin typeface="思源黑体 Bold" panose="020B0800000000000000" pitchFamily="34" charset="-122"/>
              <a:ea typeface="思源黑体 Bold" panose="020B0800000000000000" pitchFamily="34" charset="-122"/>
            </a:endParaRPr>
          </a:p>
        </p:txBody>
      </p:sp>
      <p:cxnSp>
        <p:nvCxnSpPr>
          <p:cNvPr id="15" name="直接连接符 14">
            <a:extLst>
              <a:ext uri="{FF2B5EF4-FFF2-40B4-BE49-F238E27FC236}">
                <a16:creationId xmlns:a16="http://schemas.microsoft.com/office/drawing/2014/main" id="{7925C83E-EFC5-4F69-AF17-837B485B316D}"/>
              </a:ext>
            </a:extLst>
          </p:cNvPr>
          <p:cNvCxnSpPr/>
          <p:nvPr/>
        </p:nvCxnSpPr>
        <p:spPr>
          <a:xfrm>
            <a:off x="1701800" y="2997200"/>
            <a:ext cx="4495800" cy="0"/>
          </a:xfrm>
          <a:prstGeom prst="line">
            <a:avLst/>
          </a:prstGeom>
          <a:ln>
            <a:solidFill>
              <a:schemeClr val="bg1">
                <a:alpha val="74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1203982C-1969-4E5D-A774-98B58D6C0D30}"/>
              </a:ext>
            </a:extLst>
          </p:cNvPr>
          <p:cNvSpPr/>
          <p:nvPr/>
        </p:nvSpPr>
        <p:spPr>
          <a:xfrm>
            <a:off x="1690906" y="3125805"/>
            <a:ext cx="4582894" cy="2187265"/>
          </a:xfrm>
          <a:prstGeom prst="rect">
            <a:avLst/>
          </a:prstGeom>
          <a:noFill/>
        </p:spPr>
        <p:txBody>
          <a:bodyPr wrap="square" lIns="0" tIns="0" rIns="0" bIns="0" rtlCol="0">
            <a:spAutoFit/>
          </a:bodyPr>
          <a:lstStyle/>
          <a:p>
            <a:pPr algn="just" hangingPunct="0">
              <a:lnSpc>
                <a:spcPct val="150000"/>
              </a:lnSpc>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根据</a:t>
            </a:r>
            <a:r>
              <a:rPr lang="en-US" altLang="zh-CN" sz="1200" dirty="0" err="1">
                <a:solidFill>
                  <a:schemeClr val="bg1"/>
                </a:solidFill>
                <a:latin typeface="思源黑体 CN Regular" panose="020B0500000000000000" pitchFamily="34" charset="-122"/>
                <a:ea typeface="思源黑体 CN Regular" panose="020B0500000000000000" pitchFamily="34" charset="-122"/>
                <a:cs typeface="+mn-ea"/>
                <a:sym typeface="+mn-lt"/>
              </a:rPr>
              <a:t>Github</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调查报告，</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的受欢迎程度连续多年稳居第一，成为程序员最受欢迎的开发语言之一。</a:t>
            </a:r>
          </a:p>
          <a:p>
            <a:pPr algn="just" hangingPunct="0">
              <a:lnSpc>
                <a:spcPct val="150000"/>
              </a:lnSpc>
            </a:pP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的生态圈也非常活跃，</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module</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的数量持续稳定增长，将其他语言远远甩在身后。</a:t>
            </a:r>
          </a:p>
          <a:p>
            <a:pPr algn="just" hangingPunct="0">
              <a:lnSpc>
                <a:spcPct val="150000"/>
              </a:lnSpc>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从应用范围来看，</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已经跨越前端、服务端、移动端、甚至可以开发物联网应用。</a:t>
            </a:r>
          </a:p>
          <a:p>
            <a:pPr algn="just" hangingPunct="0">
              <a:lnSpc>
                <a:spcPct val="150000"/>
              </a:lnSpc>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值得注意的是，有数据显示，有超过</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80%</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的</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开发者使用</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ES6</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，有超过</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50%</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的开发者愿意使用</a:t>
            </a:r>
            <a:r>
              <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rPr>
              <a:t>TypeScript</a:t>
            </a: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a:t>
            </a:r>
          </a:p>
        </p:txBody>
      </p:sp>
    </p:spTree>
    <p:extLst>
      <p:ext uri="{BB962C8B-B14F-4D97-AF65-F5344CB8AC3E}">
        <p14:creationId xmlns:p14="http://schemas.microsoft.com/office/powerpoint/2010/main" val="39565389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down)">
                                      <p:cBhvr>
                                        <p:cTn id="29" dur="500"/>
                                        <p:tgtEl>
                                          <p:spTgt spid="36"/>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36"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61C58125-63B1-4F99-9840-1C7663CBDF87}"/>
              </a:ext>
            </a:extLst>
          </p:cNvPr>
          <p:cNvSpPr/>
          <p:nvPr/>
        </p:nvSpPr>
        <p:spPr>
          <a:xfrm rot="2700000">
            <a:off x="8910513"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2700000">
            <a:off x="9465486"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2700000">
            <a:off x="-10238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3A8B886F-9C36-437C-9881-2701809A8725}"/>
              </a:ext>
            </a:extLst>
          </p:cNvPr>
          <p:cNvSpPr txBox="1"/>
          <p:nvPr/>
        </p:nvSpPr>
        <p:spPr>
          <a:xfrm>
            <a:off x="612914" y="2436481"/>
            <a:ext cx="7946886" cy="1246495"/>
          </a:xfrm>
          <a:prstGeom prst="rect">
            <a:avLst/>
          </a:prstGeom>
          <a:noFill/>
        </p:spPr>
        <p:txBody>
          <a:bodyPr wrap="square" rtlCol="0">
            <a:spAutoFit/>
          </a:bodyPr>
          <a:lstStyle/>
          <a:p>
            <a:pPr algn="just"/>
            <a:r>
              <a:rPr lang="zh-CN" altLang="en-US" sz="75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感谢您的欣赏</a:t>
            </a:r>
          </a:p>
        </p:txBody>
      </p:sp>
      <p:sp>
        <p:nvSpPr>
          <p:cNvPr id="24" name="矩形: 圆角 23">
            <a:extLst>
              <a:ext uri="{FF2B5EF4-FFF2-40B4-BE49-F238E27FC236}">
                <a16:creationId xmlns:a16="http://schemas.microsoft.com/office/drawing/2014/main" id="{24BC54FA-F7F7-482F-971C-125808425ED5}"/>
              </a:ext>
            </a:extLst>
          </p:cNvPr>
          <p:cNvSpPr/>
          <p:nvPr/>
        </p:nvSpPr>
        <p:spPr>
          <a:xfrm rot="2700000">
            <a:off x="-552450" y="-76200"/>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2700000">
            <a:off x="7581900" y="3263899"/>
            <a:ext cx="2032000" cy="2032000"/>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2700000">
            <a:off x="10309763" y="-670815"/>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2700000" flipH="1">
            <a:off x="3476443" y="980966"/>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2700000" flipH="1">
            <a:off x="8153377"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36" name="组合 35">
            <a:extLst>
              <a:ext uri="{FF2B5EF4-FFF2-40B4-BE49-F238E27FC236}">
                <a16:creationId xmlns:a16="http://schemas.microsoft.com/office/drawing/2014/main" id="{809316DB-A682-41F7-BF1B-59145B6B79C5}"/>
              </a:ext>
            </a:extLst>
          </p:cNvPr>
          <p:cNvGrpSpPr/>
          <p:nvPr/>
        </p:nvGrpSpPr>
        <p:grpSpPr>
          <a:xfrm>
            <a:off x="712644" y="2025813"/>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898EC826-C14D-425E-9CD0-E9217F24E172}"/>
              </a:ext>
            </a:extLst>
          </p:cNvPr>
          <p:cNvSpPr txBox="1"/>
          <p:nvPr/>
        </p:nvSpPr>
        <p:spPr>
          <a:xfrm>
            <a:off x="790144" y="4250163"/>
            <a:ext cx="3777094"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
        <p:nvSpPr>
          <p:cNvPr id="38" name="文本框 37">
            <a:extLst>
              <a:ext uri="{FF2B5EF4-FFF2-40B4-BE49-F238E27FC236}">
                <a16:creationId xmlns:a16="http://schemas.microsoft.com/office/drawing/2014/main" id="{2670F2F7-8C08-4D25-8872-1E0B115ADA22}"/>
              </a:ext>
            </a:extLst>
          </p:cNvPr>
          <p:cNvSpPr txBox="1"/>
          <p:nvPr/>
        </p:nvSpPr>
        <p:spPr>
          <a:xfrm>
            <a:off x="790144" y="3774227"/>
            <a:ext cx="3777094" cy="307777"/>
          </a:xfrm>
          <a:prstGeom prst="rect">
            <a:avLst/>
          </a:prstGeom>
          <a:noFill/>
        </p:spPr>
        <p:txBody>
          <a:bodyPr wrap="square" lIns="0" tIns="0" rIns="0" bIns="0" rtlCol="0">
            <a:spAutoFit/>
          </a:bodyPr>
          <a:lstStyle/>
          <a:p>
            <a:pPr hangingPunct="0"/>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互联网</a:t>
            </a:r>
            <a:r>
              <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网站建设</a:t>
            </a:r>
            <a:r>
              <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/web</a:t>
            </a:r>
            <a:r>
              <a:rPr lang="zh-CN" altLang="en-US"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前端</a:t>
            </a:r>
            <a:endParaRPr lang="en-US" altLang="zh-CN" sz="20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2700000" flipH="1">
            <a:off x="7159914" y="1637228"/>
            <a:ext cx="230818" cy="230818"/>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2700000" flipH="1">
            <a:off x="7264058"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2700000" flipH="1">
            <a:off x="101267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43" name="组合 42">
            <a:extLst>
              <a:ext uri="{FF2B5EF4-FFF2-40B4-BE49-F238E27FC236}">
                <a16:creationId xmlns:a16="http://schemas.microsoft.com/office/drawing/2014/main" id="{A4F8FD8C-2FBA-4A22-A431-B2C0440C1189}"/>
              </a:ext>
            </a:extLst>
          </p:cNvPr>
          <p:cNvGrpSpPr/>
          <p:nvPr/>
        </p:nvGrpSpPr>
        <p:grpSpPr>
          <a:xfrm>
            <a:off x="783431" y="5558490"/>
            <a:ext cx="2039542" cy="401905"/>
            <a:chOff x="783431" y="5644215"/>
            <a:chExt cx="2039542"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a:off x="783431" y="5644215"/>
              <a:ext cx="2039542" cy="401905"/>
              <a:chOff x="1444334" y="3643965"/>
              <a:chExt cx="2039542"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444334" y="3643965"/>
                <a:ext cx="2039542"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a:off x="967897" y="5724517"/>
              <a:ext cx="1476859" cy="246221"/>
            </a:xfrm>
            <a:prstGeom prst="rect">
              <a:avLst/>
            </a:prstGeom>
            <a:noFill/>
          </p:spPr>
          <p:txBody>
            <a:bodyPr wrap="square" lIns="0" tIns="0" rIns="0" bIns="0" rtlCol="0">
              <a:spAutoFit/>
            </a:bodyPr>
            <a:lstStyle/>
            <a:p>
              <a:pPr algn="ctr" hangingPunct="0"/>
              <a:r>
                <a:rPr lang="zh-CN" altLang="en-US"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主讲：梁自强</a:t>
              </a:r>
              <a:endPar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endParaRPr>
            </a:p>
          </p:txBody>
        </p:sp>
      </p:grpSp>
      <p:grpSp>
        <p:nvGrpSpPr>
          <p:cNvPr id="44" name="组合 43">
            <a:extLst>
              <a:ext uri="{FF2B5EF4-FFF2-40B4-BE49-F238E27FC236}">
                <a16:creationId xmlns:a16="http://schemas.microsoft.com/office/drawing/2014/main" id="{AA3C19CA-9255-4444-B4E0-8510903B9106}"/>
              </a:ext>
            </a:extLst>
          </p:cNvPr>
          <p:cNvGrpSpPr/>
          <p:nvPr/>
        </p:nvGrpSpPr>
        <p:grpSpPr>
          <a:xfrm>
            <a:off x="8079905" y="3646713"/>
            <a:ext cx="1035990" cy="1266373"/>
            <a:chOff x="8891226" y="960439"/>
            <a:chExt cx="457141" cy="558800"/>
          </a:xfrm>
          <a:solidFill>
            <a:schemeClr val="bg1"/>
          </a:solidFill>
        </p:grpSpPr>
        <p:sp>
          <p:nvSpPr>
            <p:cNvPr id="45" name="Freeform 204">
              <a:extLst>
                <a:ext uri="{FF2B5EF4-FFF2-40B4-BE49-F238E27FC236}">
                  <a16:creationId xmlns:a16="http://schemas.microsoft.com/office/drawing/2014/main" id="{AC21C48B-3BC4-4C90-B307-A2F85874D5DE}"/>
                </a:ext>
              </a:extLst>
            </p:cNvPr>
            <p:cNvSpPr>
              <a:spLocks/>
            </p:cNvSpPr>
            <p:nvPr/>
          </p:nvSpPr>
          <p:spPr bwMode="auto">
            <a:xfrm>
              <a:off x="9013446" y="1222377"/>
              <a:ext cx="265078" cy="166688"/>
            </a:xfrm>
            <a:custGeom>
              <a:avLst/>
              <a:gdLst>
                <a:gd name="T0" fmla="*/ 45 w 91"/>
                <a:gd name="T1" fmla="*/ 0 h 57"/>
                <a:gd name="T2" fmla="*/ 0 w 91"/>
                <a:gd name="T3" fmla="*/ 31 h 57"/>
                <a:gd name="T4" fmla="*/ 45 w 91"/>
                <a:gd name="T5" fmla="*/ 30 h 57"/>
                <a:gd name="T6" fmla="*/ 45 w 91"/>
                <a:gd name="T7" fmla="*/ 30 h 57"/>
                <a:gd name="T8" fmla="*/ 46 w 91"/>
                <a:gd name="T9" fmla="*/ 30 h 57"/>
                <a:gd name="T10" fmla="*/ 46 w 91"/>
                <a:gd name="T11" fmla="*/ 31 h 57"/>
                <a:gd name="T12" fmla="*/ 47 w 91"/>
                <a:gd name="T13" fmla="*/ 31 h 57"/>
                <a:gd name="T14" fmla="*/ 48 w 91"/>
                <a:gd name="T15" fmla="*/ 31 h 57"/>
                <a:gd name="T16" fmla="*/ 78 w 91"/>
                <a:gd name="T17" fmla="*/ 57 h 57"/>
                <a:gd name="T18" fmla="*/ 91 w 91"/>
                <a:gd name="T19" fmla="*/ 34 h 57"/>
                <a:gd name="T20" fmla="*/ 45 w 9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57">
                  <a:moveTo>
                    <a:pt x="45" y="0"/>
                  </a:moveTo>
                  <a:cubicBezTo>
                    <a:pt x="21" y="0"/>
                    <a:pt x="2" y="14"/>
                    <a:pt x="0" y="31"/>
                  </a:cubicBezTo>
                  <a:cubicBezTo>
                    <a:pt x="45" y="30"/>
                    <a:pt x="45" y="30"/>
                    <a:pt x="45" y="30"/>
                  </a:cubicBezTo>
                  <a:cubicBezTo>
                    <a:pt x="45" y="30"/>
                    <a:pt x="45" y="30"/>
                    <a:pt x="45" y="30"/>
                  </a:cubicBezTo>
                  <a:cubicBezTo>
                    <a:pt x="45" y="30"/>
                    <a:pt x="46" y="30"/>
                    <a:pt x="46" y="30"/>
                  </a:cubicBezTo>
                  <a:cubicBezTo>
                    <a:pt x="46" y="30"/>
                    <a:pt x="46" y="31"/>
                    <a:pt x="46" y="31"/>
                  </a:cubicBezTo>
                  <a:cubicBezTo>
                    <a:pt x="47" y="31"/>
                    <a:pt x="47" y="31"/>
                    <a:pt x="47" y="31"/>
                  </a:cubicBezTo>
                  <a:cubicBezTo>
                    <a:pt x="47" y="31"/>
                    <a:pt x="48" y="31"/>
                    <a:pt x="48" y="31"/>
                  </a:cubicBezTo>
                  <a:cubicBezTo>
                    <a:pt x="78" y="57"/>
                    <a:pt x="78" y="57"/>
                    <a:pt x="78" y="57"/>
                  </a:cubicBezTo>
                  <a:cubicBezTo>
                    <a:pt x="86" y="51"/>
                    <a:pt x="91" y="43"/>
                    <a:pt x="91" y="34"/>
                  </a:cubicBezTo>
                  <a:cubicBezTo>
                    <a:pt x="91" y="16"/>
                    <a:pt x="70" y="0"/>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06">
              <a:extLst>
                <a:ext uri="{FF2B5EF4-FFF2-40B4-BE49-F238E27FC236}">
                  <a16:creationId xmlns:a16="http://schemas.microsoft.com/office/drawing/2014/main" id="{69F6D1D9-DCB5-4DBB-8C88-628A6232B61B}"/>
                </a:ext>
              </a:extLst>
            </p:cNvPr>
            <p:cNvSpPr>
              <a:spLocks/>
            </p:cNvSpPr>
            <p:nvPr/>
          </p:nvSpPr>
          <p:spPr bwMode="auto">
            <a:xfrm>
              <a:off x="9107097" y="1338264"/>
              <a:ext cx="112698" cy="82550"/>
            </a:xfrm>
            <a:custGeom>
              <a:avLst/>
              <a:gdLst>
                <a:gd name="T0" fmla="*/ 0 w 39"/>
                <a:gd name="T1" fmla="*/ 27 h 28"/>
                <a:gd name="T2" fmla="*/ 13 w 39"/>
                <a:gd name="T3" fmla="*/ 28 h 28"/>
                <a:gd name="T4" fmla="*/ 39 w 39"/>
                <a:gd name="T5" fmla="*/ 22 h 28"/>
                <a:gd name="T6" fmla="*/ 14 w 39"/>
                <a:gd name="T7" fmla="*/ 0 h 28"/>
                <a:gd name="T8" fmla="*/ 0 w 39"/>
                <a:gd name="T9" fmla="*/ 27 h 28"/>
              </a:gdLst>
              <a:ahLst/>
              <a:cxnLst>
                <a:cxn ang="0">
                  <a:pos x="T0" y="T1"/>
                </a:cxn>
                <a:cxn ang="0">
                  <a:pos x="T2" y="T3"/>
                </a:cxn>
                <a:cxn ang="0">
                  <a:pos x="T4" y="T5"/>
                </a:cxn>
                <a:cxn ang="0">
                  <a:pos x="T6" y="T7"/>
                </a:cxn>
                <a:cxn ang="0">
                  <a:pos x="T8" y="T9"/>
                </a:cxn>
              </a:cxnLst>
              <a:rect l="0" t="0" r="r" b="b"/>
              <a:pathLst>
                <a:path w="39" h="28">
                  <a:moveTo>
                    <a:pt x="0" y="27"/>
                  </a:moveTo>
                  <a:cubicBezTo>
                    <a:pt x="5" y="28"/>
                    <a:pt x="9" y="28"/>
                    <a:pt x="13" y="28"/>
                  </a:cubicBezTo>
                  <a:cubicBezTo>
                    <a:pt x="23" y="28"/>
                    <a:pt x="32" y="26"/>
                    <a:pt x="39" y="22"/>
                  </a:cubicBezTo>
                  <a:cubicBezTo>
                    <a:pt x="14" y="0"/>
                    <a:pt x="14" y="0"/>
                    <a:pt x="14" y="0"/>
                  </a:cubicBezTo>
                  <a:lnTo>
                    <a:pt x="0" y="2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7">
              <a:extLst>
                <a:ext uri="{FF2B5EF4-FFF2-40B4-BE49-F238E27FC236}">
                  <a16:creationId xmlns:a16="http://schemas.microsoft.com/office/drawing/2014/main" id="{889074B0-D89D-43E3-B880-DC7E5D426D52}"/>
                </a:ext>
              </a:extLst>
            </p:cNvPr>
            <p:cNvSpPr>
              <a:spLocks/>
            </p:cNvSpPr>
            <p:nvPr/>
          </p:nvSpPr>
          <p:spPr bwMode="auto">
            <a:xfrm>
              <a:off x="8949956" y="1373190"/>
              <a:ext cx="109523" cy="79375"/>
            </a:xfrm>
            <a:custGeom>
              <a:avLst/>
              <a:gdLst>
                <a:gd name="T0" fmla="*/ 25 w 38"/>
                <a:gd name="T1" fmla="*/ 27 h 27"/>
                <a:gd name="T2" fmla="*/ 38 w 38"/>
                <a:gd name="T3" fmla="*/ 0 h 27"/>
                <a:gd name="T4" fmla="*/ 0 w 38"/>
                <a:gd name="T5" fmla="*/ 1 h 27"/>
                <a:gd name="T6" fmla="*/ 25 w 38"/>
                <a:gd name="T7" fmla="*/ 27 h 27"/>
              </a:gdLst>
              <a:ahLst/>
              <a:cxnLst>
                <a:cxn ang="0">
                  <a:pos x="T0" y="T1"/>
                </a:cxn>
                <a:cxn ang="0">
                  <a:pos x="T2" y="T3"/>
                </a:cxn>
                <a:cxn ang="0">
                  <a:pos x="T4" y="T5"/>
                </a:cxn>
                <a:cxn ang="0">
                  <a:pos x="T6" y="T7"/>
                </a:cxn>
              </a:cxnLst>
              <a:rect l="0" t="0" r="r" b="b"/>
              <a:pathLst>
                <a:path w="38" h="27">
                  <a:moveTo>
                    <a:pt x="25" y="27"/>
                  </a:moveTo>
                  <a:cubicBezTo>
                    <a:pt x="38" y="0"/>
                    <a:pt x="38" y="0"/>
                    <a:pt x="38" y="0"/>
                  </a:cubicBezTo>
                  <a:cubicBezTo>
                    <a:pt x="0" y="1"/>
                    <a:pt x="0" y="1"/>
                    <a:pt x="0" y="1"/>
                  </a:cubicBezTo>
                  <a:cubicBezTo>
                    <a:pt x="2" y="12"/>
                    <a:pt x="11" y="22"/>
                    <a:pt x="25"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8">
              <a:extLst>
                <a:ext uri="{FF2B5EF4-FFF2-40B4-BE49-F238E27FC236}">
                  <a16:creationId xmlns:a16="http://schemas.microsoft.com/office/drawing/2014/main" id="{02A9805E-EACA-46FD-A5FF-D79C8FFDFA71}"/>
                </a:ext>
              </a:extLst>
            </p:cNvPr>
            <p:cNvSpPr>
              <a:spLocks noEditPoints="1"/>
            </p:cNvSpPr>
            <p:nvPr/>
          </p:nvSpPr>
          <p:spPr bwMode="auto">
            <a:xfrm>
              <a:off x="8891226" y="960439"/>
              <a:ext cx="457141" cy="558800"/>
            </a:xfrm>
            <a:custGeom>
              <a:avLst/>
              <a:gdLst>
                <a:gd name="T0" fmla="*/ 157 w 157"/>
                <a:gd name="T1" fmla="*/ 63 h 192"/>
                <a:gd name="T2" fmla="*/ 156 w 157"/>
                <a:gd name="T3" fmla="*/ 62 h 192"/>
                <a:gd name="T4" fmla="*/ 156 w 157"/>
                <a:gd name="T5" fmla="*/ 62 h 192"/>
                <a:gd name="T6" fmla="*/ 105 w 157"/>
                <a:gd name="T7" fmla="*/ 9 h 192"/>
                <a:gd name="T8" fmla="*/ 102 w 157"/>
                <a:gd name="T9" fmla="*/ 8 h 192"/>
                <a:gd name="T10" fmla="*/ 62 w 157"/>
                <a:gd name="T11" fmla="*/ 8 h 192"/>
                <a:gd name="T12" fmla="*/ 66 w 157"/>
                <a:gd name="T13" fmla="*/ 60 h 192"/>
                <a:gd name="T14" fmla="*/ 34 w 157"/>
                <a:gd name="T15" fmla="*/ 60 h 192"/>
                <a:gd name="T16" fmla="*/ 38 w 157"/>
                <a:gd name="T17" fmla="*/ 30 h 192"/>
                <a:gd name="T18" fmla="*/ 42 w 157"/>
                <a:gd name="T19" fmla="*/ 60 h 192"/>
                <a:gd name="T20" fmla="*/ 59 w 157"/>
                <a:gd name="T21" fmla="*/ 60 h 192"/>
                <a:gd name="T22" fmla="*/ 49 w 157"/>
                <a:gd name="T23" fmla="*/ 8 h 192"/>
                <a:gd name="T24" fmla="*/ 62 w 157"/>
                <a:gd name="T25" fmla="*/ 8 h 192"/>
                <a:gd name="T26" fmla="*/ 33 w 157"/>
                <a:gd name="T27" fmla="*/ 8 h 192"/>
                <a:gd name="T28" fmla="*/ 19 w 157"/>
                <a:gd name="T29" fmla="*/ 8 h 192"/>
                <a:gd name="T30" fmla="*/ 0 w 157"/>
                <a:gd name="T31" fmla="*/ 12 h 192"/>
                <a:gd name="T32" fmla="*/ 4 w 157"/>
                <a:gd name="T33" fmla="*/ 192 h 192"/>
                <a:gd name="T34" fmla="*/ 157 w 157"/>
                <a:gd name="T35" fmla="*/ 189 h 192"/>
                <a:gd name="T36" fmla="*/ 157 w 157"/>
                <a:gd name="T37" fmla="*/ 64 h 192"/>
                <a:gd name="T38" fmla="*/ 45 w 157"/>
                <a:gd name="T39" fmla="*/ 177 h 192"/>
                <a:gd name="T40" fmla="*/ 13 w 157"/>
                <a:gd name="T41" fmla="*/ 137 h 192"/>
                <a:gd name="T42" fmla="*/ 65 w 157"/>
                <a:gd name="T43" fmla="*/ 134 h 192"/>
                <a:gd name="T44" fmla="*/ 68 w 157"/>
                <a:gd name="T45" fmla="*/ 136 h 192"/>
                <a:gd name="T46" fmla="*/ 50 w 157"/>
                <a:gd name="T47" fmla="*/ 175 h 192"/>
                <a:gd name="T48" fmla="*/ 123 w 157"/>
                <a:gd name="T49" fmla="*/ 155 h 192"/>
                <a:gd name="T50" fmla="*/ 121 w 157"/>
                <a:gd name="T51" fmla="*/ 156 h 192"/>
                <a:gd name="T52" fmla="*/ 68 w 157"/>
                <a:gd name="T53" fmla="*/ 163 h 192"/>
                <a:gd name="T54" fmla="*/ 65 w 157"/>
                <a:gd name="T55" fmla="*/ 157 h 192"/>
                <a:gd name="T56" fmla="*/ 38 w 157"/>
                <a:gd name="T57" fmla="*/ 129 h 192"/>
                <a:gd name="T58" fmla="*/ 34 w 157"/>
                <a:gd name="T59" fmla="*/ 125 h 192"/>
                <a:gd name="T60" fmla="*/ 87 w 157"/>
                <a:gd name="T61" fmla="*/ 83 h 192"/>
                <a:gd name="T62" fmla="*/ 123 w 157"/>
                <a:gd name="T63" fmla="*/ 155 h 192"/>
                <a:gd name="T64" fmla="*/ 106 w 157"/>
                <a:gd name="T65" fmla="*/ 22 h 192"/>
                <a:gd name="T66" fmla="*/ 106 w 157"/>
                <a:gd name="T67"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192">
                  <a:moveTo>
                    <a:pt x="157" y="64"/>
                  </a:moveTo>
                  <a:cubicBezTo>
                    <a:pt x="157" y="64"/>
                    <a:pt x="157" y="63"/>
                    <a:pt x="157" y="63"/>
                  </a:cubicBezTo>
                  <a:cubicBezTo>
                    <a:pt x="157" y="63"/>
                    <a:pt x="157" y="63"/>
                    <a:pt x="156" y="62"/>
                  </a:cubicBezTo>
                  <a:cubicBezTo>
                    <a:pt x="156" y="62"/>
                    <a:pt x="156" y="62"/>
                    <a:pt x="156" y="62"/>
                  </a:cubicBezTo>
                  <a:cubicBezTo>
                    <a:pt x="156" y="62"/>
                    <a:pt x="156" y="62"/>
                    <a:pt x="156" y="62"/>
                  </a:cubicBezTo>
                  <a:cubicBezTo>
                    <a:pt x="156" y="62"/>
                    <a:pt x="156" y="62"/>
                    <a:pt x="156" y="62"/>
                  </a:cubicBezTo>
                  <a:cubicBezTo>
                    <a:pt x="105" y="9"/>
                    <a:pt x="105" y="9"/>
                    <a:pt x="105" y="9"/>
                  </a:cubicBezTo>
                  <a:cubicBezTo>
                    <a:pt x="105" y="9"/>
                    <a:pt x="105" y="9"/>
                    <a:pt x="105" y="9"/>
                  </a:cubicBezTo>
                  <a:cubicBezTo>
                    <a:pt x="104" y="9"/>
                    <a:pt x="104" y="8"/>
                    <a:pt x="103" y="8"/>
                  </a:cubicBezTo>
                  <a:cubicBezTo>
                    <a:pt x="103" y="8"/>
                    <a:pt x="102" y="8"/>
                    <a:pt x="102" y="8"/>
                  </a:cubicBezTo>
                  <a:cubicBezTo>
                    <a:pt x="102" y="8"/>
                    <a:pt x="102" y="8"/>
                    <a:pt x="102" y="8"/>
                  </a:cubicBezTo>
                  <a:cubicBezTo>
                    <a:pt x="62" y="8"/>
                    <a:pt x="62" y="8"/>
                    <a:pt x="62" y="8"/>
                  </a:cubicBezTo>
                  <a:cubicBezTo>
                    <a:pt x="65" y="11"/>
                    <a:pt x="66" y="16"/>
                    <a:pt x="66" y="20"/>
                  </a:cubicBezTo>
                  <a:cubicBezTo>
                    <a:pt x="66" y="60"/>
                    <a:pt x="66" y="60"/>
                    <a:pt x="66" y="60"/>
                  </a:cubicBezTo>
                  <a:cubicBezTo>
                    <a:pt x="66" y="72"/>
                    <a:pt x="60" y="80"/>
                    <a:pt x="50" y="80"/>
                  </a:cubicBezTo>
                  <a:cubicBezTo>
                    <a:pt x="40" y="80"/>
                    <a:pt x="34" y="72"/>
                    <a:pt x="34" y="60"/>
                  </a:cubicBezTo>
                  <a:cubicBezTo>
                    <a:pt x="34" y="34"/>
                    <a:pt x="34" y="34"/>
                    <a:pt x="34" y="34"/>
                  </a:cubicBezTo>
                  <a:cubicBezTo>
                    <a:pt x="34" y="32"/>
                    <a:pt x="35" y="30"/>
                    <a:pt x="38" y="30"/>
                  </a:cubicBezTo>
                  <a:cubicBezTo>
                    <a:pt x="40" y="30"/>
                    <a:pt x="42" y="32"/>
                    <a:pt x="42" y="34"/>
                  </a:cubicBezTo>
                  <a:cubicBezTo>
                    <a:pt x="42" y="60"/>
                    <a:pt x="42" y="60"/>
                    <a:pt x="42" y="60"/>
                  </a:cubicBezTo>
                  <a:cubicBezTo>
                    <a:pt x="42" y="63"/>
                    <a:pt x="42" y="73"/>
                    <a:pt x="50" y="73"/>
                  </a:cubicBezTo>
                  <a:cubicBezTo>
                    <a:pt x="58" y="73"/>
                    <a:pt x="59" y="63"/>
                    <a:pt x="59" y="60"/>
                  </a:cubicBezTo>
                  <a:cubicBezTo>
                    <a:pt x="59" y="20"/>
                    <a:pt x="59" y="20"/>
                    <a:pt x="59" y="20"/>
                  </a:cubicBezTo>
                  <a:cubicBezTo>
                    <a:pt x="59" y="14"/>
                    <a:pt x="54" y="9"/>
                    <a:pt x="49" y="8"/>
                  </a:cubicBezTo>
                  <a:cubicBezTo>
                    <a:pt x="49" y="8"/>
                    <a:pt x="49" y="8"/>
                    <a:pt x="49" y="8"/>
                  </a:cubicBezTo>
                  <a:cubicBezTo>
                    <a:pt x="62" y="8"/>
                    <a:pt x="62" y="8"/>
                    <a:pt x="62" y="8"/>
                  </a:cubicBezTo>
                  <a:cubicBezTo>
                    <a:pt x="59" y="3"/>
                    <a:pt x="53" y="0"/>
                    <a:pt x="47" y="0"/>
                  </a:cubicBezTo>
                  <a:cubicBezTo>
                    <a:pt x="42" y="0"/>
                    <a:pt x="36" y="3"/>
                    <a:pt x="33" y="8"/>
                  </a:cubicBezTo>
                  <a:cubicBezTo>
                    <a:pt x="19" y="8"/>
                    <a:pt x="19" y="8"/>
                    <a:pt x="19" y="8"/>
                  </a:cubicBezTo>
                  <a:cubicBezTo>
                    <a:pt x="19" y="8"/>
                    <a:pt x="19" y="8"/>
                    <a:pt x="19" y="8"/>
                  </a:cubicBezTo>
                  <a:cubicBezTo>
                    <a:pt x="4" y="8"/>
                    <a:pt x="4" y="8"/>
                    <a:pt x="4" y="8"/>
                  </a:cubicBezTo>
                  <a:cubicBezTo>
                    <a:pt x="2" y="8"/>
                    <a:pt x="0" y="10"/>
                    <a:pt x="0" y="12"/>
                  </a:cubicBezTo>
                  <a:cubicBezTo>
                    <a:pt x="0" y="189"/>
                    <a:pt x="0" y="189"/>
                    <a:pt x="0" y="189"/>
                  </a:cubicBezTo>
                  <a:cubicBezTo>
                    <a:pt x="0" y="191"/>
                    <a:pt x="2" y="192"/>
                    <a:pt x="4" y="192"/>
                  </a:cubicBezTo>
                  <a:cubicBezTo>
                    <a:pt x="153" y="192"/>
                    <a:pt x="153" y="192"/>
                    <a:pt x="153" y="192"/>
                  </a:cubicBezTo>
                  <a:cubicBezTo>
                    <a:pt x="155" y="192"/>
                    <a:pt x="157" y="191"/>
                    <a:pt x="157" y="189"/>
                  </a:cubicBezTo>
                  <a:cubicBezTo>
                    <a:pt x="157" y="65"/>
                    <a:pt x="157" y="65"/>
                    <a:pt x="157" y="65"/>
                  </a:cubicBezTo>
                  <a:cubicBezTo>
                    <a:pt x="157" y="64"/>
                    <a:pt x="157" y="64"/>
                    <a:pt x="157" y="64"/>
                  </a:cubicBezTo>
                  <a:close/>
                  <a:moveTo>
                    <a:pt x="47" y="177"/>
                  </a:moveTo>
                  <a:cubicBezTo>
                    <a:pt x="46" y="177"/>
                    <a:pt x="46" y="177"/>
                    <a:pt x="45" y="177"/>
                  </a:cubicBezTo>
                  <a:cubicBezTo>
                    <a:pt x="25" y="171"/>
                    <a:pt x="12" y="156"/>
                    <a:pt x="12" y="139"/>
                  </a:cubicBezTo>
                  <a:cubicBezTo>
                    <a:pt x="12" y="138"/>
                    <a:pt x="12" y="137"/>
                    <a:pt x="13" y="137"/>
                  </a:cubicBezTo>
                  <a:cubicBezTo>
                    <a:pt x="13" y="136"/>
                    <a:pt x="14" y="135"/>
                    <a:pt x="15" y="135"/>
                  </a:cubicBezTo>
                  <a:cubicBezTo>
                    <a:pt x="65" y="134"/>
                    <a:pt x="65" y="134"/>
                    <a:pt x="65" y="134"/>
                  </a:cubicBezTo>
                  <a:cubicBezTo>
                    <a:pt x="65" y="134"/>
                    <a:pt x="65" y="134"/>
                    <a:pt x="65" y="134"/>
                  </a:cubicBezTo>
                  <a:cubicBezTo>
                    <a:pt x="66" y="134"/>
                    <a:pt x="68" y="135"/>
                    <a:pt x="68" y="136"/>
                  </a:cubicBezTo>
                  <a:cubicBezTo>
                    <a:pt x="69" y="137"/>
                    <a:pt x="69" y="139"/>
                    <a:pt x="68" y="140"/>
                  </a:cubicBezTo>
                  <a:cubicBezTo>
                    <a:pt x="50" y="175"/>
                    <a:pt x="50" y="175"/>
                    <a:pt x="50" y="175"/>
                  </a:cubicBezTo>
                  <a:cubicBezTo>
                    <a:pt x="49" y="177"/>
                    <a:pt x="48" y="177"/>
                    <a:pt x="47" y="177"/>
                  </a:cubicBezTo>
                  <a:close/>
                  <a:moveTo>
                    <a:pt x="123" y="155"/>
                  </a:moveTo>
                  <a:cubicBezTo>
                    <a:pt x="123" y="155"/>
                    <a:pt x="123" y="155"/>
                    <a:pt x="123" y="155"/>
                  </a:cubicBezTo>
                  <a:cubicBezTo>
                    <a:pt x="123" y="156"/>
                    <a:pt x="122" y="156"/>
                    <a:pt x="121" y="156"/>
                  </a:cubicBezTo>
                  <a:cubicBezTo>
                    <a:pt x="112" y="162"/>
                    <a:pt x="100" y="166"/>
                    <a:pt x="87" y="166"/>
                  </a:cubicBezTo>
                  <a:cubicBezTo>
                    <a:pt x="80" y="166"/>
                    <a:pt x="74" y="165"/>
                    <a:pt x="68" y="163"/>
                  </a:cubicBezTo>
                  <a:cubicBezTo>
                    <a:pt x="66" y="163"/>
                    <a:pt x="66" y="162"/>
                    <a:pt x="65" y="161"/>
                  </a:cubicBezTo>
                  <a:cubicBezTo>
                    <a:pt x="65" y="160"/>
                    <a:pt x="65" y="158"/>
                    <a:pt x="65" y="157"/>
                  </a:cubicBezTo>
                  <a:cubicBezTo>
                    <a:pt x="80" y="128"/>
                    <a:pt x="80" y="128"/>
                    <a:pt x="80" y="128"/>
                  </a:cubicBezTo>
                  <a:cubicBezTo>
                    <a:pt x="38" y="129"/>
                    <a:pt x="38" y="129"/>
                    <a:pt x="38" y="129"/>
                  </a:cubicBezTo>
                  <a:cubicBezTo>
                    <a:pt x="38" y="129"/>
                    <a:pt x="38" y="129"/>
                    <a:pt x="38" y="129"/>
                  </a:cubicBezTo>
                  <a:cubicBezTo>
                    <a:pt x="36" y="129"/>
                    <a:pt x="34" y="127"/>
                    <a:pt x="34" y="125"/>
                  </a:cubicBezTo>
                  <a:cubicBezTo>
                    <a:pt x="34" y="125"/>
                    <a:pt x="34" y="125"/>
                    <a:pt x="34" y="124"/>
                  </a:cubicBezTo>
                  <a:cubicBezTo>
                    <a:pt x="34" y="101"/>
                    <a:pt x="58" y="83"/>
                    <a:pt x="87" y="83"/>
                  </a:cubicBezTo>
                  <a:cubicBezTo>
                    <a:pt x="116" y="83"/>
                    <a:pt x="140" y="101"/>
                    <a:pt x="140" y="124"/>
                  </a:cubicBezTo>
                  <a:cubicBezTo>
                    <a:pt x="140" y="136"/>
                    <a:pt x="134" y="147"/>
                    <a:pt x="123" y="155"/>
                  </a:cubicBezTo>
                  <a:close/>
                  <a:moveTo>
                    <a:pt x="106" y="61"/>
                  </a:moveTo>
                  <a:cubicBezTo>
                    <a:pt x="106" y="22"/>
                    <a:pt x="106" y="22"/>
                    <a:pt x="106" y="22"/>
                  </a:cubicBezTo>
                  <a:cubicBezTo>
                    <a:pt x="144" y="61"/>
                    <a:pt x="144" y="61"/>
                    <a:pt x="144" y="61"/>
                  </a:cubicBezTo>
                  <a:lnTo>
                    <a:pt x="106" y="6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9" name="矩形: 圆角 48">
            <a:extLst>
              <a:ext uri="{FF2B5EF4-FFF2-40B4-BE49-F238E27FC236}">
                <a16:creationId xmlns:a16="http://schemas.microsoft.com/office/drawing/2014/main" id="{43973E02-692E-4834-9D18-F3C3F6A52A40}"/>
              </a:ext>
            </a:extLst>
          </p:cNvPr>
          <p:cNvSpPr/>
          <p:nvPr/>
        </p:nvSpPr>
        <p:spPr>
          <a:xfrm rot="2700000">
            <a:off x="3990377" y="5850578"/>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Tree>
    <p:extLst>
      <p:ext uri="{BB962C8B-B14F-4D97-AF65-F5344CB8AC3E}">
        <p14:creationId xmlns:p14="http://schemas.microsoft.com/office/powerpoint/2010/main" val="21962045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style.rotation</p:attrName>
                                        </p:attrNameLst>
                                      </p:cBhvr>
                                      <p:tavLst>
                                        <p:tav tm="0">
                                          <p:val>
                                            <p:fltVal val="90"/>
                                          </p:val>
                                        </p:tav>
                                        <p:tav tm="100000">
                                          <p:val>
                                            <p:fltVal val="0"/>
                                          </p:val>
                                        </p:tav>
                                      </p:tavLst>
                                    </p:anim>
                                    <p:animEffect transition="in" filter="fade">
                                      <p:cBhvr>
                                        <p:cTn id="22" dur="1000"/>
                                        <p:tgtEl>
                                          <p:spTgt spid="2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1000" fill="hold"/>
                                        <p:tgtEl>
                                          <p:spTgt spid="40"/>
                                        </p:tgtEl>
                                        <p:attrNameLst>
                                          <p:attrName>ppt_w</p:attrName>
                                        </p:attrNameLst>
                                      </p:cBhvr>
                                      <p:tavLst>
                                        <p:tav tm="0">
                                          <p:val>
                                            <p:fltVal val="0"/>
                                          </p:val>
                                        </p:tav>
                                        <p:tav tm="100000">
                                          <p:val>
                                            <p:strVal val="#ppt_w"/>
                                          </p:val>
                                        </p:tav>
                                      </p:tavLst>
                                    </p:anim>
                                    <p:anim calcmode="lin" valueType="num">
                                      <p:cBhvr>
                                        <p:cTn id="44" dur="1000" fill="hold"/>
                                        <p:tgtEl>
                                          <p:spTgt spid="40"/>
                                        </p:tgtEl>
                                        <p:attrNameLst>
                                          <p:attrName>ppt_h</p:attrName>
                                        </p:attrNameLst>
                                      </p:cBhvr>
                                      <p:tavLst>
                                        <p:tav tm="0">
                                          <p:val>
                                            <p:fltVal val="0"/>
                                          </p:val>
                                        </p:tav>
                                        <p:tav tm="100000">
                                          <p:val>
                                            <p:strVal val="#ppt_h"/>
                                          </p:val>
                                        </p:tav>
                                      </p:tavLst>
                                    </p:anim>
                                    <p:anim calcmode="lin" valueType="num">
                                      <p:cBhvr>
                                        <p:cTn id="45" dur="1000" fill="hold"/>
                                        <p:tgtEl>
                                          <p:spTgt spid="40"/>
                                        </p:tgtEl>
                                        <p:attrNameLst>
                                          <p:attrName>style.rotation</p:attrName>
                                        </p:attrNameLst>
                                      </p:cBhvr>
                                      <p:tavLst>
                                        <p:tav tm="0">
                                          <p:val>
                                            <p:fltVal val="90"/>
                                          </p:val>
                                        </p:tav>
                                        <p:tav tm="100000">
                                          <p:val>
                                            <p:fltVal val="0"/>
                                          </p:val>
                                        </p:tav>
                                      </p:tavLst>
                                    </p:anim>
                                    <p:animEffect transition="in" filter="fade">
                                      <p:cBhvr>
                                        <p:cTn id="46" dur="1000"/>
                                        <p:tgtEl>
                                          <p:spTgt spid="40"/>
                                        </p:tgtEl>
                                      </p:cBhvr>
                                    </p:animEffect>
                                  </p:childTnLst>
                                </p:cTn>
                              </p:par>
                              <p:par>
                                <p:cTn id="47" presetID="3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1000" fill="hold"/>
                                        <p:tgtEl>
                                          <p:spTgt spid="44"/>
                                        </p:tgtEl>
                                        <p:attrNameLst>
                                          <p:attrName>ppt_w</p:attrName>
                                        </p:attrNameLst>
                                      </p:cBhvr>
                                      <p:tavLst>
                                        <p:tav tm="0">
                                          <p:val>
                                            <p:fltVal val="0"/>
                                          </p:val>
                                        </p:tav>
                                        <p:tav tm="100000">
                                          <p:val>
                                            <p:strVal val="#ppt_w"/>
                                          </p:val>
                                        </p:tav>
                                      </p:tavLst>
                                    </p:anim>
                                    <p:anim calcmode="lin" valueType="num">
                                      <p:cBhvr>
                                        <p:cTn id="50" dur="1000" fill="hold"/>
                                        <p:tgtEl>
                                          <p:spTgt spid="44"/>
                                        </p:tgtEl>
                                        <p:attrNameLst>
                                          <p:attrName>ppt_h</p:attrName>
                                        </p:attrNameLst>
                                      </p:cBhvr>
                                      <p:tavLst>
                                        <p:tav tm="0">
                                          <p:val>
                                            <p:fltVal val="0"/>
                                          </p:val>
                                        </p:tav>
                                        <p:tav tm="100000">
                                          <p:val>
                                            <p:strVal val="#ppt_h"/>
                                          </p:val>
                                        </p:tav>
                                      </p:tavLst>
                                    </p:anim>
                                    <p:anim calcmode="lin" valueType="num">
                                      <p:cBhvr>
                                        <p:cTn id="51" dur="1000" fill="hold"/>
                                        <p:tgtEl>
                                          <p:spTgt spid="44"/>
                                        </p:tgtEl>
                                        <p:attrNameLst>
                                          <p:attrName>style.rotation</p:attrName>
                                        </p:attrNameLst>
                                      </p:cBhvr>
                                      <p:tavLst>
                                        <p:tav tm="0">
                                          <p:val>
                                            <p:fltVal val="90"/>
                                          </p:val>
                                        </p:tav>
                                        <p:tav tm="100000">
                                          <p:val>
                                            <p:fltVal val="0"/>
                                          </p:val>
                                        </p:tav>
                                      </p:tavLst>
                                    </p:anim>
                                    <p:animEffect transition="in" filter="fade">
                                      <p:cBhvr>
                                        <p:cTn id="52" dur="10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ppt_w</p:attrName>
                                        </p:attrNameLst>
                                      </p:cBhvr>
                                      <p:tavLst>
                                        <p:tav tm="0">
                                          <p:val>
                                            <p:fltVal val="0"/>
                                          </p:val>
                                        </p:tav>
                                        <p:tav tm="100000">
                                          <p:val>
                                            <p:strVal val="#ppt_w"/>
                                          </p:val>
                                        </p:tav>
                                      </p:tavLst>
                                    </p:anim>
                                    <p:anim calcmode="lin" valueType="num">
                                      <p:cBhvr>
                                        <p:cTn id="58" dur="1000" fill="hold"/>
                                        <p:tgtEl>
                                          <p:spTgt spid="26"/>
                                        </p:tgtEl>
                                        <p:attrNameLst>
                                          <p:attrName>ppt_h</p:attrName>
                                        </p:attrNameLst>
                                      </p:cBhvr>
                                      <p:tavLst>
                                        <p:tav tm="0">
                                          <p:val>
                                            <p:fltVal val="0"/>
                                          </p:val>
                                        </p:tav>
                                        <p:tav tm="100000">
                                          <p:val>
                                            <p:strVal val="#ppt_h"/>
                                          </p:val>
                                        </p:tav>
                                      </p:tavLst>
                                    </p:anim>
                                    <p:anim calcmode="lin" valueType="num">
                                      <p:cBhvr>
                                        <p:cTn id="59" dur="1000" fill="hold"/>
                                        <p:tgtEl>
                                          <p:spTgt spid="26"/>
                                        </p:tgtEl>
                                        <p:attrNameLst>
                                          <p:attrName>style.rotation</p:attrName>
                                        </p:attrNameLst>
                                      </p:cBhvr>
                                      <p:tavLst>
                                        <p:tav tm="0">
                                          <p:val>
                                            <p:fltVal val="90"/>
                                          </p:val>
                                        </p:tav>
                                        <p:tav tm="100000">
                                          <p:val>
                                            <p:fltVal val="0"/>
                                          </p:val>
                                        </p:tav>
                                      </p:tavLst>
                                    </p:anim>
                                    <p:animEffect transition="in" filter="fade">
                                      <p:cBhvr>
                                        <p:cTn id="60" dur="1000"/>
                                        <p:tgtEl>
                                          <p:spTgt spid="2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fltVal val="0"/>
                                          </p:val>
                                        </p:tav>
                                        <p:tav tm="100000">
                                          <p:val>
                                            <p:strVal val="#ppt_h"/>
                                          </p:val>
                                        </p:tav>
                                      </p:tavLst>
                                    </p:anim>
                                    <p:anim calcmode="lin" valueType="num">
                                      <p:cBhvr>
                                        <p:cTn id="65" dur="1000" fill="hold"/>
                                        <p:tgtEl>
                                          <p:spTgt spid="24"/>
                                        </p:tgtEl>
                                        <p:attrNameLst>
                                          <p:attrName>style.rotation</p:attrName>
                                        </p:attrNameLst>
                                      </p:cBhvr>
                                      <p:tavLst>
                                        <p:tav tm="0">
                                          <p:val>
                                            <p:fltVal val="90"/>
                                          </p:val>
                                        </p:tav>
                                        <p:tav tm="100000">
                                          <p:val>
                                            <p:fltVal val="0"/>
                                          </p:val>
                                        </p:tav>
                                      </p:tavLst>
                                    </p:anim>
                                    <p:animEffect transition="in" filter="fade">
                                      <p:cBhvr>
                                        <p:cTn id="66" dur="1000"/>
                                        <p:tgtEl>
                                          <p:spTgt spid="24"/>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1000" fill="hold"/>
                                        <p:tgtEl>
                                          <p:spTgt spid="30"/>
                                        </p:tgtEl>
                                        <p:attrNameLst>
                                          <p:attrName>ppt_w</p:attrName>
                                        </p:attrNameLst>
                                      </p:cBhvr>
                                      <p:tavLst>
                                        <p:tav tm="0">
                                          <p:val>
                                            <p:fltVal val="0"/>
                                          </p:val>
                                        </p:tav>
                                        <p:tav tm="100000">
                                          <p:val>
                                            <p:strVal val="#ppt_w"/>
                                          </p:val>
                                        </p:tav>
                                      </p:tavLst>
                                    </p:anim>
                                    <p:anim calcmode="lin" valueType="num">
                                      <p:cBhvr>
                                        <p:cTn id="70" dur="1000" fill="hold"/>
                                        <p:tgtEl>
                                          <p:spTgt spid="30"/>
                                        </p:tgtEl>
                                        <p:attrNameLst>
                                          <p:attrName>ppt_h</p:attrName>
                                        </p:attrNameLst>
                                      </p:cBhvr>
                                      <p:tavLst>
                                        <p:tav tm="0">
                                          <p:val>
                                            <p:fltVal val="0"/>
                                          </p:val>
                                        </p:tav>
                                        <p:tav tm="100000">
                                          <p:val>
                                            <p:strVal val="#ppt_h"/>
                                          </p:val>
                                        </p:tav>
                                      </p:tavLst>
                                    </p:anim>
                                    <p:anim calcmode="lin" valueType="num">
                                      <p:cBhvr>
                                        <p:cTn id="71" dur="1000" fill="hold"/>
                                        <p:tgtEl>
                                          <p:spTgt spid="30"/>
                                        </p:tgtEl>
                                        <p:attrNameLst>
                                          <p:attrName>style.rotation</p:attrName>
                                        </p:attrNameLst>
                                      </p:cBhvr>
                                      <p:tavLst>
                                        <p:tav tm="0">
                                          <p:val>
                                            <p:fltVal val="90"/>
                                          </p:val>
                                        </p:tav>
                                        <p:tav tm="100000">
                                          <p:val>
                                            <p:fltVal val="0"/>
                                          </p:val>
                                        </p:tav>
                                      </p:tavLst>
                                    </p:anim>
                                    <p:animEffect transition="in" filter="fade">
                                      <p:cBhvr>
                                        <p:cTn id="72" dur="1000"/>
                                        <p:tgtEl>
                                          <p:spTgt spid="30"/>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p:cTn id="75" dur="1000" fill="hold"/>
                                        <p:tgtEl>
                                          <p:spTgt spid="41"/>
                                        </p:tgtEl>
                                        <p:attrNameLst>
                                          <p:attrName>ppt_w</p:attrName>
                                        </p:attrNameLst>
                                      </p:cBhvr>
                                      <p:tavLst>
                                        <p:tav tm="0">
                                          <p:val>
                                            <p:fltVal val="0"/>
                                          </p:val>
                                        </p:tav>
                                        <p:tav tm="100000">
                                          <p:val>
                                            <p:strVal val="#ppt_w"/>
                                          </p:val>
                                        </p:tav>
                                      </p:tavLst>
                                    </p:anim>
                                    <p:anim calcmode="lin" valueType="num">
                                      <p:cBhvr>
                                        <p:cTn id="76" dur="1000" fill="hold"/>
                                        <p:tgtEl>
                                          <p:spTgt spid="41"/>
                                        </p:tgtEl>
                                        <p:attrNameLst>
                                          <p:attrName>ppt_h</p:attrName>
                                        </p:attrNameLst>
                                      </p:cBhvr>
                                      <p:tavLst>
                                        <p:tav tm="0">
                                          <p:val>
                                            <p:fltVal val="0"/>
                                          </p:val>
                                        </p:tav>
                                        <p:tav tm="100000">
                                          <p:val>
                                            <p:strVal val="#ppt_h"/>
                                          </p:val>
                                        </p:tav>
                                      </p:tavLst>
                                    </p:anim>
                                    <p:anim calcmode="lin" valueType="num">
                                      <p:cBhvr>
                                        <p:cTn id="77" dur="1000" fill="hold"/>
                                        <p:tgtEl>
                                          <p:spTgt spid="41"/>
                                        </p:tgtEl>
                                        <p:attrNameLst>
                                          <p:attrName>style.rotation</p:attrName>
                                        </p:attrNameLst>
                                      </p:cBhvr>
                                      <p:tavLst>
                                        <p:tav tm="0">
                                          <p:val>
                                            <p:fltVal val="90"/>
                                          </p:val>
                                        </p:tav>
                                        <p:tav tm="100000">
                                          <p:val>
                                            <p:fltVal val="0"/>
                                          </p:val>
                                        </p:tav>
                                      </p:tavLst>
                                    </p:anim>
                                    <p:animEffect transition="in" filter="fade">
                                      <p:cBhvr>
                                        <p:cTn id="78" dur="1000"/>
                                        <p:tgtEl>
                                          <p:spTgt spid="41"/>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500"/>
                                        <p:tgtEl>
                                          <p:spTgt spid="36"/>
                                        </p:tgtEl>
                                      </p:cBhvr>
                                    </p:animEffect>
                                  </p:childTnLst>
                                </p:cTn>
                              </p:par>
                            </p:childTnLst>
                          </p:cTn>
                        </p:par>
                        <p:par>
                          <p:cTn id="83" fill="hold">
                            <p:stCondLst>
                              <p:cond delay="1500"/>
                            </p:stCondLst>
                            <p:childTnLst>
                              <p:par>
                                <p:cTn id="84" presetID="22" presetClass="entr" presetSubtype="8"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left)">
                                      <p:cBhvr>
                                        <p:cTn id="86" dur="500"/>
                                        <p:tgtEl>
                                          <p:spTgt spid="38"/>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childTnLst>
                          </p:cTn>
                        </p:par>
                        <p:par>
                          <p:cTn id="91" fill="hold">
                            <p:stCondLst>
                              <p:cond delay="2500"/>
                            </p:stCondLst>
                            <p:childTnLst>
                              <p:par>
                                <p:cTn id="92" presetID="22" presetClass="entr" presetSubtype="8"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1000"/>
                                        <p:tgtEl>
                                          <p:spTgt spid="43"/>
                                        </p:tgtEl>
                                      </p:cBhvr>
                                    </p:animEffect>
                                    <p:anim calcmode="lin" valueType="num">
                                      <p:cBhvr>
                                        <p:cTn id="100" dur="1000" fill="hold"/>
                                        <p:tgtEl>
                                          <p:spTgt spid="43"/>
                                        </p:tgtEl>
                                        <p:attrNameLst>
                                          <p:attrName>ppt_x</p:attrName>
                                        </p:attrNameLst>
                                      </p:cBhvr>
                                      <p:tavLst>
                                        <p:tav tm="0">
                                          <p:val>
                                            <p:strVal val="#ppt_x"/>
                                          </p:val>
                                        </p:tav>
                                        <p:tav tm="100000">
                                          <p:val>
                                            <p:strVal val="#ppt_x"/>
                                          </p:val>
                                        </p:tav>
                                      </p:tavLst>
                                    </p:anim>
                                    <p:anim calcmode="lin" valueType="num">
                                      <p:cBhvr>
                                        <p:cTn id="10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1000"/>
                                        <p:tgtEl>
                                          <p:spTgt spid="49"/>
                                        </p:tgtEl>
                                      </p:cBhvr>
                                    </p:animEffect>
                                    <p:anim calcmode="lin" valueType="num">
                                      <p:cBhvr>
                                        <p:cTn id="107" dur="1000" fill="hold"/>
                                        <p:tgtEl>
                                          <p:spTgt spid="49"/>
                                        </p:tgtEl>
                                        <p:attrNameLst>
                                          <p:attrName>ppt_x</p:attrName>
                                        </p:attrNameLst>
                                      </p:cBhvr>
                                      <p:tavLst>
                                        <p:tav tm="0">
                                          <p:val>
                                            <p:strVal val="#ppt_x"/>
                                          </p:val>
                                        </p:tav>
                                        <p:tav tm="100000">
                                          <p:val>
                                            <p:strVal val="#ppt_x"/>
                                          </p:val>
                                        </p:tav>
                                      </p:tavLst>
                                    </p:anim>
                                    <p:anim calcmode="lin" valueType="num">
                                      <p:cBhvr>
                                        <p:cTn id="10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12" grpId="0"/>
      <p:bldP spid="24" grpId="0" animBg="1"/>
      <p:bldP spid="28" grpId="0" animBg="1"/>
      <p:bldP spid="29" grpId="0" animBg="1"/>
      <p:bldP spid="30" grpId="0" animBg="1"/>
      <p:bldP spid="31" grpId="0" animBg="1"/>
      <p:bldP spid="37" grpId="0"/>
      <p:bldP spid="38" grpId="0"/>
      <p:bldP spid="39" grpId="0" animBg="1"/>
      <p:bldP spid="40" grpId="0" animBg="1"/>
      <p:bldP spid="41"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809316DB-A682-41F7-BF1B-59145B6B79C5}"/>
              </a:ext>
            </a:extLst>
          </p:cNvPr>
          <p:cNvGrpSpPr/>
          <p:nvPr/>
        </p:nvGrpSpPr>
        <p:grpSpPr>
          <a:xfrm flipH="1">
            <a:off x="6389544" y="904321"/>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2" name="矩形: 圆角 31">
            <a:extLst>
              <a:ext uri="{FF2B5EF4-FFF2-40B4-BE49-F238E27FC236}">
                <a16:creationId xmlns:a16="http://schemas.microsoft.com/office/drawing/2014/main" id="{61C58125-63B1-4F99-9840-1C7663CBDF87}"/>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18900000" flipH="1">
            <a:off x="1138615" y="2903917"/>
            <a:ext cx="2966054" cy="2966054"/>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18900000" flipH="1">
            <a:off x="716918" y="-598243"/>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18900000">
            <a:off x="9178884" y="1880852"/>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18900000">
            <a:off x="3294649"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18900000">
            <a:off x="1096309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11" name="组合 10">
            <a:extLst>
              <a:ext uri="{FF2B5EF4-FFF2-40B4-BE49-F238E27FC236}">
                <a16:creationId xmlns:a16="http://schemas.microsoft.com/office/drawing/2014/main" id="{2D2315FB-16DC-44EA-9431-D056B30FC2AC}"/>
              </a:ext>
            </a:extLst>
          </p:cNvPr>
          <p:cNvGrpSpPr/>
          <p:nvPr/>
        </p:nvGrpSpPr>
        <p:grpSpPr>
          <a:xfrm>
            <a:off x="6536927" y="2421590"/>
            <a:ext cx="1667273" cy="401905"/>
            <a:chOff x="9369027" y="5558490"/>
            <a:chExt cx="1667273"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flipH="1">
              <a:off x="9369027" y="5558490"/>
              <a:ext cx="1667273" cy="401905"/>
              <a:chOff x="1816603" y="3643965"/>
              <a:chExt cx="1667273"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PART</a:t>
              </a:r>
            </a:p>
          </p:txBody>
        </p:sp>
      </p:grpSp>
      <p:sp>
        <p:nvSpPr>
          <p:cNvPr id="49" name="矩形: 圆角 48">
            <a:extLst>
              <a:ext uri="{FF2B5EF4-FFF2-40B4-BE49-F238E27FC236}">
                <a16:creationId xmlns:a16="http://schemas.microsoft.com/office/drawing/2014/main" id="{43973E02-692E-4834-9D18-F3C3F6A52A40}"/>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
        <p:nvSpPr>
          <p:cNvPr id="51" name="文本框 50">
            <a:extLst>
              <a:ext uri="{FF2B5EF4-FFF2-40B4-BE49-F238E27FC236}">
                <a16:creationId xmlns:a16="http://schemas.microsoft.com/office/drawing/2014/main" id="{2053B2C1-F1C7-4A59-BA19-B385FB1A21C6}"/>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Bold" panose="020B0800000000000000" pitchFamily="34" charset="-122"/>
                <a:ea typeface="思源黑体 CN Bold" panose="020B0800000000000000" pitchFamily="34" charset="-122"/>
              </a:rPr>
              <a:t>01.</a:t>
            </a:r>
            <a:endParaRPr lang="zh-CN" altLang="en-US" sz="9600" spc="300" dirty="0">
              <a:solidFill>
                <a:schemeClr val="bg1"/>
              </a:solidFill>
              <a:latin typeface="思源黑体 CN Bold" panose="020B0800000000000000" pitchFamily="34" charset="-122"/>
              <a:ea typeface="思源黑体 CN Bold" panose="020B0800000000000000" pitchFamily="34" charset="-122"/>
            </a:endParaRPr>
          </a:p>
        </p:txBody>
      </p:sp>
      <p:sp>
        <p:nvSpPr>
          <p:cNvPr id="53" name="文本框 52">
            <a:extLst>
              <a:ext uri="{FF2B5EF4-FFF2-40B4-BE49-F238E27FC236}">
                <a16:creationId xmlns:a16="http://schemas.microsoft.com/office/drawing/2014/main" id="{2304F99B-640E-4C67-B24A-F5AA44ED4CBB}"/>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前端介绍</a:t>
            </a:r>
          </a:p>
        </p:txBody>
      </p:sp>
      <p:sp>
        <p:nvSpPr>
          <p:cNvPr id="54" name="文本框 53">
            <a:extLst>
              <a:ext uri="{FF2B5EF4-FFF2-40B4-BE49-F238E27FC236}">
                <a16:creationId xmlns:a16="http://schemas.microsoft.com/office/drawing/2014/main" id="{3DB55255-15CB-48EF-AC8E-6193E04C00AE}"/>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Tree>
    <p:extLst>
      <p:ext uri="{BB962C8B-B14F-4D97-AF65-F5344CB8AC3E}">
        <p14:creationId xmlns:p14="http://schemas.microsoft.com/office/powerpoint/2010/main" val="35852408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1000" fill="hold"/>
                                        <p:tgtEl>
                                          <p:spTgt spid="51"/>
                                        </p:tgtEl>
                                        <p:attrNameLst>
                                          <p:attrName>ppt_w</p:attrName>
                                        </p:attrNameLst>
                                      </p:cBhvr>
                                      <p:tavLst>
                                        <p:tav tm="0">
                                          <p:val>
                                            <p:fltVal val="0"/>
                                          </p:val>
                                        </p:tav>
                                        <p:tav tm="100000">
                                          <p:val>
                                            <p:strVal val="#ppt_w"/>
                                          </p:val>
                                        </p:tav>
                                      </p:tavLst>
                                    </p:anim>
                                    <p:anim calcmode="lin" valueType="num">
                                      <p:cBhvr>
                                        <p:cTn id="15" dur="1000" fill="hold"/>
                                        <p:tgtEl>
                                          <p:spTgt spid="51"/>
                                        </p:tgtEl>
                                        <p:attrNameLst>
                                          <p:attrName>ppt_h</p:attrName>
                                        </p:attrNameLst>
                                      </p:cBhvr>
                                      <p:tavLst>
                                        <p:tav tm="0">
                                          <p:val>
                                            <p:fltVal val="0"/>
                                          </p:val>
                                        </p:tav>
                                        <p:tav tm="100000">
                                          <p:val>
                                            <p:strVal val="#ppt_h"/>
                                          </p:val>
                                        </p:tav>
                                      </p:tavLst>
                                    </p:anim>
                                    <p:anim calcmode="lin" valueType="num">
                                      <p:cBhvr>
                                        <p:cTn id="16" dur="1000" fill="hold"/>
                                        <p:tgtEl>
                                          <p:spTgt spid="51"/>
                                        </p:tgtEl>
                                        <p:attrNameLst>
                                          <p:attrName>style.rotation</p:attrName>
                                        </p:attrNameLst>
                                      </p:cBhvr>
                                      <p:tavLst>
                                        <p:tav tm="0">
                                          <p:val>
                                            <p:fltVal val="90"/>
                                          </p:val>
                                        </p:tav>
                                        <p:tav tm="100000">
                                          <p:val>
                                            <p:fltVal val="0"/>
                                          </p:val>
                                        </p:tav>
                                      </p:tavLst>
                                    </p:anim>
                                    <p:animEffect transition="in" filter="fade">
                                      <p:cBhvr>
                                        <p:cTn id="17" dur="1000"/>
                                        <p:tgtEl>
                                          <p:spTgt spid="5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fltVal val="0"/>
                                          </p:val>
                                        </p:tav>
                                        <p:tav tm="100000">
                                          <p:val>
                                            <p:strVal val="#ppt_w"/>
                                          </p:val>
                                        </p:tav>
                                      </p:tavLst>
                                    </p:anim>
                                    <p:anim calcmode="lin" valueType="num">
                                      <p:cBhvr>
                                        <p:cTn id="21" dur="1000" fill="hold"/>
                                        <p:tgtEl>
                                          <p:spTgt spid="32"/>
                                        </p:tgtEl>
                                        <p:attrNameLst>
                                          <p:attrName>ppt_h</p:attrName>
                                        </p:attrNameLst>
                                      </p:cBhvr>
                                      <p:tavLst>
                                        <p:tav tm="0">
                                          <p:val>
                                            <p:fltVal val="0"/>
                                          </p:val>
                                        </p:tav>
                                        <p:tav tm="100000">
                                          <p:val>
                                            <p:strVal val="#ppt_h"/>
                                          </p:val>
                                        </p:tav>
                                      </p:tavLst>
                                    </p:anim>
                                    <p:anim calcmode="lin" valueType="num">
                                      <p:cBhvr>
                                        <p:cTn id="22" dur="1000" fill="hold"/>
                                        <p:tgtEl>
                                          <p:spTgt spid="32"/>
                                        </p:tgtEl>
                                        <p:attrNameLst>
                                          <p:attrName>style.rotation</p:attrName>
                                        </p:attrNameLst>
                                      </p:cBhvr>
                                      <p:tavLst>
                                        <p:tav tm="0">
                                          <p:val>
                                            <p:fltVal val="90"/>
                                          </p:val>
                                        </p:tav>
                                        <p:tav tm="100000">
                                          <p:val>
                                            <p:fltVal val="0"/>
                                          </p:val>
                                        </p:tav>
                                      </p:tavLst>
                                    </p:anim>
                                    <p:animEffect transition="in" filter="fade">
                                      <p:cBhvr>
                                        <p:cTn id="23" dur="1000"/>
                                        <p:tgtEl>
                                          <p:spTgt spid="3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000" fill="hold"/>
                                        <p:tgtEl>
                                          <p:spTgt spid="27"/>
                                        </p:tgtEl>
                                        <p:attrNameLst>
                                          <p:attrName>ppt_w</p:attrName>
                                        </p:attrNameLst>
                                      </p:cBhvr>
                                      <p:tavLst>
                                        <p:tav tm="0">
                                          <p:val>
                                            <p:fltVal val="0"/>
                                          </p:val>
                                        </p:tav>
                                        <p:tav tm="100000">
                                          <p:val>
                                            <p:strVal val="#ppt_w"/>
                                          </p:val>
                                        </p:tav>
                                      </p:tavLst>
                                    </p:anim>
                                    <p:anim calcmode="lin" valueType="num">
                                      <p:cBhvr>
                                        <p:cTn id="27" dur="1000" fill="hold"/>
                                        <p:tgtEl>
                                          <p:spTgt spid="27"/>
                                        </p:tgtEl>
                                        <p:attrNameLst>
                                          <p:attrName>ppt_h</p:attrName>
                                        </p:attrNameLst>
                                      </p:cBhvr>
                                      <p:tavLst>
                                        <p:tav tm="0">
                                          <p:val>
                                            <p:fltVal val="0"/>
                                          </p:val>
                                        </p:tav>
                                        <p:tav tm="100000">
                                          <p:val>
                                            <p:strVal val="#ppt_h"/>
                                          </p:val>
                                        </p:tav>
                                      </p:tavLst>
                                    </p:anim>
                                    <p:anim calcmode="lin" valueType="num">
                                      <p:cBhvr>
                                        <p:cTn id="28" dur="1000" fill="hold"/>
                                        <p:tgtEl>
                                          <p:spTgt spid="27"/>
                                        </p:tgtEl>
                                        <p:attrNameLst>
                                          <p:attrName>style.rotation</p:attrName>
                                        </p:attrNameLst>
                                      </p:cBhvr>
                                      <p:tavLst>
                                        <p:tav tm="0">
                                          <p:val>
                                            <p:fltVal val="90"/>
                                          </p:val>
                                        </p:tav>
                                        <p:tav tm="100000">
                                          <p:val>
                                            <p:fltVal val="0"/>
                                          </p:val>
                                        </p:tav>
                                      </p:tavLst>
                                    </p:anim>
                                    <p:animEffect transition="in" filter="fade">
                                      <p:cBhvr>
                                        <p:cTn id="29" dur="1000"/>
                                        <p:tgtEl>
                                          <p:spTgt spid="2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style.rotation</p:attrName>
                                        </p:attrNameLst>
                                      </p:cBhvr>
                                      <p:tavLst>
                                        <p:tav tm="0">
                                          <p:val>
                                            <p:fltVal val="90"/>
                                          </p:val>
                                        </p:tav>
                                        <p:tav tm="100000">
                                          <p:val>
                                            <p:fltVal val="0"/>
                                          </p:val>
                                        </p:tav>
                                      </p:tavLst>
                                    </p:anim>
                                    <p:animEffect transition="in" filter="fade">
                                      <p:cBhvr>
                                        <p:cTn id="35" dur="1000"/>
                                        <p:tgtEl>
                                          <p:spTgt spid="2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1000" fill="hold"/>
                                        <p:tgtEl>
                                          <p:spTgt spid="31"/>
                                        </p:tgtEl>
                                        <p:attrNameLst>
                                          <p:attrName>ppt_w</p:attrName>
                                        </p:attrNameLst>
                                      </p:cBhvr>
                                      <p:tavLst>
                                        <p:tav tm="0">
                                          <p:val>
                                            <p:fltVal val="0"/>
                                          </p:val>
                                        </p:tav>
                                        <p:tav tm="100000">
                                          <p:val>
                                            <p:strVal val="#ppt_w"/>
                                          </p:val>
                                        </p:tav>
                                      </p:tavLst>
                                    </p:anim>
                                    <p:anim calcmode="lin" valueType="num">
                                      <p:cBhvr>
                                        <p:cTn id="45" dur="1000" fill="hold"/>
                                        <p:tgtEl>
                                          <p:spTgt spid="31"/>
                                        </p:tgtEl>
                                        <p:attrNameLst>
                                          <p:attrName>ppt_h</p:attrName>
                                        </p:attrNameLst>
                                      </p:cBhvr>
                                      <p:tavLst>
                                        <p:tav tm="0">
                                          <p:val>
                                            <p:fltVal val="0"/>
                                          </p:val>
                                        </p:tav>
                                        <p:tav tm="100000">
                                          <p:val>
                                            <p:strVal val="#ppt_h"/>
                                          </p:val>
                                        </p:tav>
                                      </p:tavLst>
                                    </p:anim>
                                    <p:anim calcmode="lin" valueType="num">
                                      <p:cBhvr>
                                        <p:cTn id="46" dur="1000" fill="hold"/>
                                        <p:tgtEl>
                                          <p:spTgt spid="31"/>
                                        </p:tgtEl>
                                        <p:attrNameLst>
                                          <p:attrName>style.rotation</p:attrName>
                                        </p:attrNameLst>
                                      </p:cBhvr>
                                      <p:tavLst>
                                        <p:tav tm="0">
                                          <p:val>
                                            <p:fltVal val="90"/>
                                          </p:val>
                                        </p:tav>
                                        <p:tav tm="100000">
                                          <p:val>
                                            <p:fltVal val="0"/>
                                          </p:val>
                                        </p:tav>
                                      </p:tavLst>
                                    </p:anim>
                                    <p:animEffect transition="in" filter="fade">
                                      <p:cBhvr>
                                        <p:cTn id="47" dur="1000"/>
                                        <p:tgtEl>
                                          <p:spTgt spid="31"/>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fltVal val="0"/>
                                          </p:val>
                                        </p:tav>
                                        <p:tav tm="100000">
                                          <p:val>
                                            <p:strVal val="#ppt_w"/>
                                          </p:val>
                                        </p:tav>
                                      </p:tavLst>
                                    </p:anim>
                                    <p:anim calcmode="lin" valueType="num">
                                      <p:cBhvr>
                                        <p:cTn id="51" dur="1000" fill="hold"/>
                                        <p:tgtEl>
                                          <p:spTgt spid="39"/>
                                        </p:tgtEl>
                                        <p:attrNameLst>
                                          <p:attrName>ppt_h</p:attrName>
                                        </p:attrNameLst>
                                      </p:cBhvr>
                                      <p:tavLst>
                                        <p:tav tm="0">
                                          <p:val>
                                            <p:fltVal val="0"/>
                                          </p:val>
                                        </p:tav>
                                        <p:tav tm="100000">
                                          <p:val>
                                            <p:strVal val="#ppt_h"/>
                                          </p:val>
                                        </p:tav>
                                      </p:tavLst>
                                    </p:anim>
                                    <p:anim calcmode="lin" valueType="num">
                                      <p:cBhvr>
                                        <p:cTn id="52" dur="1000" fill="hold"/>
                                        <p:tgtEl>
                                          <p:spTgt spid="39"/>
                                        </p:tgtEl>
                                        <p:attrNameLst>
                                          <p:attrName>style.rotation</p:attrName>
                                        </p:attrNameLst>
                                      </p:cBhvr>
                                      <p:tavLst>
                                        <p:tav tm="0">
                                          <p:val>
                                            <p:fltVal val="90"/>
                                          </p:val>
                                        </p:tav>
                                        <p:tav tm="100000">
                                          <p:val>
                                            <p:fltVal val="0"/>
                                          </p:val>
                                        </p:tav>
                                      </p:tavLst>
                                    </p:anim>
                                    <p:animEffect transition="in" filter="fade">
                                      <p:cBhvr>
                                        <p:cTn id="53" dur="1000"/>
                                        <p:tgtEl>
                                          <p:spTgt spid="39"/>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1000" fill="hold"/>
                                        <p:tgtEl>
                                          <p:spTgt spid="40"/>
                                        </p:tgtEl>
                                        <p:attrNameLst>
                                          <p:attrName>ppt_w</p:attrName>
                                        </p:attrNameLst>
                                      </p:cBhvr>
                                      <p:tavLst>
                                        <p:tav tm="0">
                                          <p:val>
                                            <p:fltVal val="0"/>
                                          </p:val>
                                        </p:tav>
                                        <p:tav tm="100000">
                                          <p:val>
                                            <p:strVal val="#ppt_w"/>
                                          </p:val>
                                        </p:tav>
                                      </p:tavLst>
                                    </p:anim>
                                    <p:anim calcmode="lin" valueType="num">
                                      <p:cBhvr>
                                        <p:cTn id="57" dur="1000" fill="hold"/>
                                        <p:tgtEl>
                                          <p:spTgt spid="40"/>
                                        </p:tgtEl>
                                        <p:attrNameLst>
                                          <p:attrName>ppt_h</p:attrName>
                                        </p:attrNameLst>
                                      </p:cBhvr>
                                      <p:tavLst>
                                        <p:tav tm="0">
                                          <p:val>
                                            <p:fltVal val="0"/>
                                          </p:val>
                                        </p:tav>
                                        <p:tav tm="100000">
                                          <p:val>
                                            <p:strVal val="#ppt_h"/>
                                          </p:val>
                                        </p:tav>
                                      </p:tavLst>
                                    </p:anim>
                                    <p:anim calcmode="lin" valueType="num">
                                      <p:cBhvr>
                                        <p:cTn id="58" dur="1000" fill="hold"/>
                                        <p:tgtEl>
                                          <p:spTgt spid="40"/>
                                        </p:tgtEl>
                                        <p:attrNameLst>
                                          <p:attrName>style.rotation</p:attrName>
                                        </p:attrNameLst>
                                      </p:cBhvr>
                                      <p:tavLst>
                                        <p:tav tm="0">
                                          <p:val>
                                            <p:fltVal val="90"/>
                                          </p:val>
                                        </p:tav>
                                        <p:tav tm="100000">
                                          <p:val>
                                            <p:fltVal val="0"/>
                                          </p:val>
                                        </p:tav>
                                      </p:tavLst>
                                    </p:anim>
                                    <p:animEffect transition="in" filter="fade">
                                      <p:cBhvr>
                                        <p:cTn id="59" dur="1000"/>
                                        <p:tgtEl>
                                          <p:spTgt spid="4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anim calcmode="lin" valueType="num">
                                      <p:cBhvr>
                                        <p:cTn id="91" dur="1000" fill="hold"/>
                                        <p:tgtEl>
                                          <p:spTgt spid="49"/>
                                        </p:tgtEl>
                                        <p:attrNameLst>
                                          <p:attrName>ppt_x</p:attrName>
                                        </p:attrNameLst>
                                      </p:cBhvr>
                                      <p:tavLst>
                                        <p:tav tm="0">
                                          <p:val>
                                            <p:strVal val="#ppt_x"/>
                                          </p:val>
                                        </p:tav>
                                        <p:tav tm="100000">
                                          <p:val>
                                            <p:strVal val="#ppt_x"/>
                                          </p:val>
                                        </p:tav>
                                      </p:tavLst>
                                    </p:anim>
                                    <p:anim calcmode="lin" valueType="num">
                                      <p:cBhvr>
                                        <p:cTn id="92" dur="1000" fill="hold"/>
                                        <p:tgtEl>
                                          <p:spTgt spid="49"/>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5000"/>
                            </p:stCondLst>
                            <p:childTnLst>
                              <p:par>
                                <p:cTn id="100" presetID="42" presetClass="entr" presetSubtype="0"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1000"/>
                                        <p:tgtEl>
                                          <p:spTgt spid="54"/>
                                        </p:tgtEl>
                                      </p:cBhvr>
                                    </p:animEffect>
                                    <p:anim calcmode="lin" valueType="num">
                                      <p:cBhvr>
                                        <p:cTn id="103" dur="1000" fill="hold"/>
                                        <p:tgtEl>
                                          <p:spTgt spid="54"/>
                                        </p:tgtEl>
                                        <p:attrNameLst>
                                          <p:attrName>ppt_x</p:attrName>
                                        </p:attrNameLst>
                                      </p:cBhvr>
                                      <p:tavLst>
                                        <p:tav tm="0">
                                          <p:val>
                                            <p:strVal val="#ppt_x"/>
                                          </p:val>
                                        </p:tav>
                                        <p:tav tm="100000">
                                          <p:val>
                                            <p:strVal val="#ppt_x"/>
                                          </p:val>
                                        </p:tav>
                                      </p:tavLst>
                                    </p:anim>
                                    <p:anim calcmode="lin" valueType="num">
                                      <p:cBhvr>
                                        <p:cTn id="10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24" grpId="0" animBg="1"/>
      <p:bldP spid="28" grpId="0" animBg="1"/>
      <p:bldP spid="29" grpId="0" animBg="1"/>
      <p:bldP spid="30" grpId="0" animBg="1"/>
      <p:bldP spid="31" grpId="0" animBg="1"/>
      <p:bldP spid="39" grpId="0" animBg="1"/>
      <p:bldP spid="40" grpId="0" animBg="1"/>
      <p:bldP spid="41" grpId="0" animBg="1"/>
      <p:bldP spid="49" grpId="0" animBg="1"/>
      <p:bldP spid="51" grpId="0"/>
      <p:bldP spid="53"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341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前端介绍</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43" name="任意多边形: 形状 42">
            <a:extLst>
              <a:ext uri="{FF2B5EF4-FFF2-40B4-BE49-F238E27FC236}">
                <a16:creationId xmlns:a16="http://schemas.microsoft.com/office/drawing/2014/main" id="{A503752B-37B9-4AAA-8FB9-2974D355BF87}"/>
              </a:ext>
            </a:extLst>
          </p:cNvPr>
          <p:cNvSpPr/>
          <p:nvPr/>
        </p:nvSpPr>
        <p:spPr>
          <a:xfrm>
            <a:off x="4281370" y="3917637"/>
            <a:ext cx="6376214" cy="1416172"/>
          </a:xfrm>
          <a:custGeom>
            <a:avLst/>
            <a:gdLst>
              <a:gd name="connsiteX0" fmla="*/ 0 w 6315247"/>
              <a:gd name="connsiteY0" fmla="*/ 0 h 1402631"/>
              <a:gd name="connsiteX1" fmla="*/ 3806231 w 6315247"/>
              <a:gd name="connsiteY1" fmla="*/ 0 h 1402631"/>
              <a:gd name="connsiteX2" fmla="*/ 5520607 w 6315247"/>
              <a:gd name="connsiteY2" fmla="*/ 0 h 1402631"/>
              <a:gd name="connsiteX3" fmla="*/ 6306555 w 6315247"/>
              <a:gd name="connsiteY3" fmla="*/ 0 h 1402631"/>
              <a:gd name="connsiteX4" fmla="*/ 6315247 w 6315247"/>
              <a:gd name="connsiteY4" fmla="*/ 86221 h 1402631"/>
              <a:gd name="connsiteX5" fmla="*/ 6315247 w 6315247"/>
              <a:gd name="connsiteY5" fmla="*/ 859119 h 1402631"/>
              <a:gd name="connsiteX6" fmla="*/ 5881069 w 6315247"/>
              <a:gd name="connsiteY6" fmla="*/ 1391837 h 1402631"/>
              <a:gd name="connsiteX7" fmla="*/ 5774001 w 6315247"/>
              <a:gd name="connsiteY7" fmla="*/ 1402631 h 1402631"/>
              <a:gd name="connsiteX8" fmla="*/ 5520607 w 6315247"/>
              <a:gd name="connsiteY8" fmla="*/ 1402631 h 1402631"/>
              <a:gd name="connsiteX9" fmla="*/ 3806231 w 6315247"/>
              <a:gd name="connsiteY9" fmla="*/ 1402631 h 1402631"/>
              <a:gd name="connsiteX10" fmla="*/ 0 w 6315247"/>
              <a:gd name="connsiteY10" fmla="*/ 1402631 h 140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5247" h="1402631">
                <a:moveTo>
                  <a:pt x="0" y="0"/>
                </a:moveTo>
                <a:lnTo>
                  <a:pt x="3806231" y="0"/>
                </a:lnTo>
                <a:lnTo>
                  <a:pt x="5520607" y="0"/>
                </a:lnTo>
                <a:lnTo>
                  <a:pt x="6306555" y="0"/>
                </a:lnTo>
                <a:lnTo>
                  <a:pt x="6315247" y="86221"/>
                </a:lnTo>
                <a:lnTo>
                  <a:pt x="6315247" y="859119"/>
                </a:lnTo>
                <a:cubicBezTo>
                  <a:pt x="6315247" y="1121894"/>
                  <a:pt x="6128854" y="1341133"/>
                  <a:pt x="5881069" y="1391837"/>
                </a:cubicBezTo>
                <a:lnTo>
                  <a:pt x="5774001" y="1402631"/>
                </a:lnTo>
                <a:lnTo>
                  <a:pt x="5520607" y="1402631"/>
                </a:lnTo>
                <a:lnTo>
                  <a:pt x="3806231" y="1402631"/>
                </a:lnTo>
                <a:lnTo>
                  <a:pt x="0" y="1402631"/>
                </a:lnTo>
                <a:close/>
              </a:path>
            </a:pathLst>
          </a:cu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wrap="square" rtlCol="0" anchor="ctr">
            <a:noAutofit/>
          </a:bodyPr>
          <a:lstStyle/>
          <a:p>
            <a:pPr algn="ctr"/>
            <a:endParaRPr lang="zh-CN" altLang="en-US" dirty="0"/>
          </a:p>
        </p:txBody>
      </p:sp>
      <p:sp>
        <p:nvSpPr>
          <p:cNvPr id="45" name="任意多边形: 形状 44">
            <a:extLst>
              <a:ext uri="{FF2B5EF4-FFF2-40B4-BE49-F238E27FC236}">
                <a16:creationId xmlns:a16="http://schemas.microsoft.com/office/drawing/2014/main" id="{40394422-7B8B-4C1B-B8CF-E4CEE9A82A22}"/>
              </a:ext>
            </a:extLst>
          </p:cNvPr>
          <p:cNvSpPr/>
          <p:nvPr/>
        </p:nvSpPr>
        <p:spPr>
          <a:xfrm>
            <a:off x="1534416" y="1676395"/>
            <a:ext cx="2533238" cy="1416172"/>
          </a:xfrm>
          <a:custGeom>
            <a:avLst/>
            <a:gdLst>
              <a:gd name="connsiteX0" fmla="*/ 541246 w 2509016"/>
              <a:gd name="connsiteY0" fmla="*/ 0 h 1402631"/>
              <a:gd name="connsiteX1" fmla="*/ 2509016 w 2509016"/>
              <a:gd name="connsiteY1" fmla="*/ 0 h 1402631"/>
              <a:gd name="connsiteX2" fmla="*/ 2509016 w 2509016"/>
              <a:gd name="connsiteY2" fmla="*/ 1402631 h 1402631"/>
              <a:gd name="connsiteX3" fmla="*/ 8692 w 2509016"/>
              <a:gd name="connsiteY3" fmla="*/ 1402631 h 1402631"/>
              <a:gd name="connsiteX4" fmla="*/ 0 w 2509016"/>
              <a:gd name="connsiteY4" fmla="*/ 1316410 h 1402631"/>
              <a:gd name="connsiteX5" fmla="*/ 0 w 2509016"/>
              <a:gd name="connsiteY5" fmla="*/ 543512 h 1402631"/>
              <a:gd name="connsiteX6" fmla="*/ 434178 w 2509016"/>
              <a:gd name="connsiteY6" fmla="*/ 10794 h 140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9016" h="1402631">
                <a:moveTo>
                  <a:pt x="541246" y="0"/>
                </a:moveTo>
                <a:lnTo>
                  <a:pt x="2509016" y="0"/>
                </a:lnTo>
                <a:lnTo>
                  <a:pt x="2509016" y="1402631"/>
                </a:lnTo>
                <a:lnTo>
                  <a:pt x="8692" y="1402631"/>
                </a:lnTo>
                <a:lnTo>
                  <a:pt x="0" y="1316410"/>
                </a:lnTo>
                <a:lnTo>
                  <a:pt x="0" y="543512"/>
                </a:lnTo>
                <a:cubicBezTo>
                  <a:pt x="0" y="280737"/>
                  <a:pt x="186393" y="61498"/>
                  <a:pt x="434178" y="10794"/>
                </a:cubicBezTo>
                <a:close/>
              </a:path>
            </a:pathLst>
          </a:cu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wrap="square" rtlCol="0" anchor="ctr">
            <a:noAutofit/>
          </a:bodyPr>
          <a:lstStyle/>
          <a:p>
            <a:pPr algn="ctr"/>
            <a:endParaRPr lang="zh-CN" altLang="en-US"/>
          </a:p>
        </p:txBody>
      </p:sp>
      <p:grpSp>
        <p:nvGrpSpPr>
          <p:cNvPr id="18" name="组合 17">
            <a:extLst>
              <a:ext uri="{FF2B5EF4-FFF2-40B4-BE49-F238E27FC236}">
                <a16:creationId xmlns:a16="http://schemas.microsoft.com/office/drawing/2014/main" id="{4F8B277A-24BE-4632-BCFB-74B21C32D48D}"/>
              </a:ext>
            </a:extLst>
          </p:cNvPr>
          <p:cNvGrpSpPr/>
          <p:nvPr/>
        </p:nvGrpSpPr>
        <p:grpSpPr>
          <a:xfrm>
            <a:off x="2435268" y="2003681"/>
            <a:ext cx="731534" cy="731534"/>
            <a:chOff x="2435268" y="2003681"/>
            <a:chExt cx="731534" cy="731534"/>
          </a:xfrm>
        </p:grpSpPr>
        <p:sp>
          <p:nvSpPr>
            <p:cNvPr id="56" name="椭圆 55">
              <a:extLst>
                <a:ext uri="{FF2B5EF4-FFF2-40B4-BE49-F238E27FC236}">
                  <a16:creationId xmlns:a16="http://schemas.microsoft.com/office/drawing/2014/main" id="{BAA17E3E-2026-484E-9B23-999951C50E99}"/>
                </a:ext>
              </a:extLst>
            </p:cNvPr>
            <p:cNvSpPr/>
            <p:nvPr/>
          </p:nvSpPr>
          <p:spPr>
            <a:xfrm>
              <a:off x="2435268" y="2003681"/>
              <a:ext cx="731534" cy="73153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AC75D049-64A6-4AA9-838A-1461733DE226}"/>
                </a:ext>
              </a:extLst>
            </p:cNvPr>
            <p:cNvGrpSpPr/>
            <p:nvPr/>
          </p:nvGrpSpPr>
          <p:grpSpPr>
            <a:xfrm>
              <a:off x="2594004" y="2161800"/>
              <a:ext cx="414063" cy="415297"/>
              <a:chOff x="3996012" y="960439"/>
              <a:chExt cx="557140" cy="558801"/>
            </a:xfrm>
            <a:solidFill>
              <a:schemeClr val="bg1"/>
            </a:solidFill>
          </p:grpSpPr>
          <p:sp>
            <p:nvSpPr>
              <p:cNvPr id="64" name="Freeform 30">
                <a:extLst>
                  <a:ext uri="{FF2B5EF4-FFF2-40B4-BE49-F238E27FC236}">
                    <a16:creationId xmlns:a16="http://schemas.microsoft.com/office/drawing/2014/main" id="{1306877B-D80C-443E-BF45-52330BAFCBB2}"/>
                  </a:ext>
                </a:extLst>
              </p:cNvPr>
              <p:cNvSpPr>
                <a:spLocks/>
              </p:cNvSpPr>
              <p:nvPr/>
            </p:nvSpPr>
            <p:spPr bwMode="auto">
              <a:xfrm>
                <a:off x="3996012" y="1263652"/>
                <a:ext cx="557140" cy="255588"/>
              </a:xfrm>
              <a:custGeom>
                <a:avLst/>
                <a:gdLst>
                  <a:gd name="T0" fmla="*/ 187 w 191"/>
                  <a:gd name="T1" fmla="*/ 3 h 88"/>
                  <a:gd name="T2" fmla="*/ 183 w 191"/>
                  <a:gd name="T3" fmla="*/ 6 h 88"/>
                  <a:gd name="T4" fmla="*/ 96 w 191"/>
                  <a:gd name="T5" fmla="*/ 81 h 88"/>
                  <a:gd name="T6" fmla="*/ 8 w 191"/>
                  <a:gd name="T7" fmla="*/ 4 h 88"/>
                  <a:gd name="T8" fmla="*/ 4 w 191"/>
                  <a:gd name="T9" fmla="*/ 0 h 88"/>
                  <a:gd name="T10" fmla="*/ 0 w 191"/>
                  <a:gd name="T11" fmla="*/ 5 h 88"/>
                  <a:gd name="T12" fmla="*/ 96 w 191"/>
                  <a:gd name="T13" fmla="*/ 88 h 88"/>
                  <a:gd name="T14" fmla="*/ 190 w 191"/>
                  <a:gd name="T15" fmla="*/ 7 h 88"/>
                  <a:gd name="T16" fmla="*/ 187 w 191"/>
                  <a:gd name="T17"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88">
                    <a:moveTo>
                      <a:pt x="187" y="3"/>
                    </a:moveTo>
                    <a:cubicBezTo>
                      <a:pt x="185" y="3"/>
                      <a:pt x="183" y="4"/>
                      <a:pt x="183" y="6"/>
                    </a:cubicBezTo>
                    <a:cubicBezTo>
                      <a:pt x="176" y="49"/>
                      <a:pt x="139" y="81"/>
                      <a:pt x="96" y="81"/>
                    </a:cubicBezTo>
                    <a:cubicBezTo>
                      <a:pt x="51" y="81"/>
                      <a:pt x="14" y="48"/>
                      <a:pt x="8" y="4"/>
                    </a:cubicBezTo>
                    <a:cubicBezTo>
                      <a:pt x="8" y="2"/>
                      <a:pt x="6" y="0"/>
                      <a:pt x="4" y="0"/>
                    </a:cubicBezTo>
                    <a:cubicBezTo>
                      <a:pt x="2" y="1"/>
                      <a:pt x="0" y="3"/>
                      <a:pt x="0" y="5"/>
                    </a:cubicBezTo>
                    <a:cubicBezTo>
                      <a:pt x="7" y="53"/>
                      <a:pt x="47" y="88"/>
                      <a:pt x="96" y="88"/>
                    </a:cubicBezTo>
                    <a:cubicBezTo>
                      <a:pt x="143" y="88"/>
                      <a:pt x="183" y="54"/>
                      <a:pt x="190" y="7"/>
                    </a:cubicBezTo>
                    <a:cubicBezTo>
                      <a:pt x="191" y="5"/>
                      <a:pt x="189" y="3"/>
                      <a:pt x="18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31">
                <a:extLst>
                  <a:ext uri="{FF2B5EF4-FFF2-40B4-BE49-F238E27FC236}">
                    <a16:creationId xmlns:a16="http://schemas.microsoft.com/office/drawing/2014/main" id="{63658249-1DE1-416B-A7DF-2DAC882AB484}"/>
                  </a:ext>
                </a:extLst>
              </p:cNvPr>
              <p:cNvSpPr>
                <a:spLocks/>
              </p:cNvSpPr>
              <p:nvPr/>
            </p:nvSpPr>
            <p:spPr bwMode="auto">
              <a:xfrm>
                <a:off x="3996012" y="960439"/>
                <a:ext cx="557140" cy="255588"/>
              </a:xfrm>
              <a:custGeom>
                <a:avLst/>
                <a:gdLst>
                  <a:gd name="T0" fmla="*/ 4 w 191"/>
                  <a:gd name="T1" fmla="*/ 88 h 88"/>
                  <a:gd name="T2" fmla="*/ 4 w 191"/>
                  <a:gd name="T3" fmla="*/ 88 h 88"/>
                  <a:gd name="T4" fmla="*/ 8 w 191"/>
                  <a:gd name="T5" fmla="*/ 85 h 88"/>
                  <a:gd name="T6" fmla="*/ 96 w 191"/>
                  <a:gd name="T7" fmla="*/ 8 h 88"/>
                  <a:gd name="T8" fmla="*/ 183 w 191"/>
                  <a:gd name="T9" fmla="*/ 84 h 88"/>
                  <a:gd name="T10" fmla="*/ 187 w 191"/>
                  <a:gd name="T11" fmla="*/ 87 h 88"/>
                  <a:gd name="T12" fmla="*/ 191 w 191"/>
                  <a:gd name="T13" fmla="*/ 83 h 88"/>
                  <a:gd name="T14" fmla="*/ 96 w 191"/>
                  <a:gd name="T15" fmla="*/ 0 h 88"/>
                  <a:gd name="T16" fmla="*/ 0 w 191"/>
                  <a:gd name="T17" fmla="*/ 84 h 88"/>
                  <a:gd name="T18" fmla="*/ 4 w 191"/>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88">
                    <a:moveTo>
                      <a:pt x="4" y="88"/>
                    </a:moveTo>
                    <a:cubicBezTo>
                      <a:pt x="4" y="88"/>
                      <a:pt x="4" y="88"/>
                      <a:pt x="4" y="88"/>
                    </a:cubicBezTo>
                    <a:cubicBezTo>
                      <a:pt x="6" y="88"/>
                      <a:pt x="8" y="87"/>
                      <a:pt x="8" y="85"/>
                    </a:cubicBezTo>
                    <a:cubicBezTo>
                      <a:pt x="14" y="41"/>
                      <a:pt x="51" y="8"/>
                      <a:pt x="96" y="8"/>
                    </a:cubicBezTo>
                    <a:cubicBezTo>
                      <a:pt x="139" y="8"/>
                      <a:pt x="177" y="41"/>
                      <a:pt x="183" y="84"/>
                    </a:cubicBezTo>
                    <a:cubicBezTo>
                      <a:pt x="183" y="86"/>
                      <a:pt x="185" y="88"/>
                      <a:pt x="187" y="87"/>
                    </a:cubicBezTo>
                    <a:cubicBezTo>
                      <a:pt x="189" y="87"/>
                      <a:pt x="191" y="85"/>
                      <a:pt x="191" y="83"/>
                    </a:cubicBezTo>
                    <a:cubicBezTo>
                      <a:pt x="184" y="36"/>
                      <a:pt x="143" y="0"/>
                      <a:pt x="96" y="0"/>
                    </a:cubicBezTo>
                    <a:cubicBezTo>
                      <a:pt x="48" y="0"/>
                      <a:pt x="7" y="36"/>
                      <a:pt x="0" y="84"/>
                    </a:cubicBezTo>
                    <a:cubicBezTo>
                      <a:pt x="0" y="86"/>
                      <a:pt x="2" y="88"/>
                      <a:pt x="4" y="8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32">
                <a:extLst>
                  <a:ext uri="{FF2B5EF4-FFF2-40B4-BE49-F238E27FC236}">
                    <a16:creationId xmlns:a16="http://schemas.microsoft.com/office/drawing/2014/main" id="{9E13795B-CE9C-4FEB-8F19-628EB1747434}"/>
                  </a:ext>
                </a:extLst>
              </p:cNvPr>
              <p:cNvSpPr>
                <a:spLocks noEditPoints="1"/>
              </p:cNvSpPr>
              <p:nvPr/>
            </p:nvSpPr>
            <p:spPr bwMode="auto">
              <a:xfrm>
                <a:off x="4162679" y="1125539"/>
                <a:ext cx="226983" cy="230188"/>
              </a:xfrm>
              <a:custGeom>
                <a:avLst/>
                <a:gdLst>
                  <a:gd name="T0" fmla="*/ 39 w 78"/>
                  <a:gd name="T1" fmla="*/ 0 h 79"/>
                  <a:gd name="T2" fmla="*/ 0 w 78"/>
                  <a:gd name="T3" fmla="*/ 39 h 79"/>
                  <a:gd name="T4" fmla="*/ 39 w 78"/>
                  <a:gd name="T5" fmla="*/ 79 h 79"/>
                  <a:gd name="T6" fmla="*/ 78 w 78"/>
                  <a:gd name="T7" fmla="*/ 39 h 79"/>
                  <a:gd name="T8" fmla="*/ 39 w 78"/>
                  <a:gd name="T9" fmla="*/ 0 h 79"/>
                  <a:gd name="T10" fmla="*/ 41 w 78"/>
                  <a:gd name="T11" fmla="*/ 60 h 79"/>
                  <a:gd name="T12" fmla="*/ 41 w 78"/>
                  <a:gd name="T13" fmla="*/ 67 h 79"/>
                  <a:gd name="T14" fmla="*/ 36 w 78"/>
                  <a:gd name="T15" fmla="*/ 67 h 79"/>
                  <a:gd name="T16" fmla="*/ 36 w 78"/>
                  <a:gd name="T17" fmla="*/ 61 h 79"/>
                  <a:gd name="T18" fmla="*/ 26 w 78"/>
                  <a:gd name="T19" fmla="*/ 58 h 79"/>
                  <a:gd name="T20" fmla="*/ 28 w 78"/>
                  <a:gd name="T21" fmla="*/ 53 h 79"/>
                  <a:gd name="T22" fmla="*/ 37 w 78"/>
                  <a:gd name="T23" fmla="*/ 56 h 79"/>
                  <a:gd name="T24" fmla="*/ 45 w 78"/>
                  <a:gd name="T25" fmla="*/ 49 h 79"/>
                  <a:gd name="T26" fmla="*/ 38 w 78"/>
                  <a:gd name="T27" fmla="*/ 41 h 79"/>
                  <a:gd name="T28" fmla="*/ 26 w 78"/>
                  <a:gd name="T29" fmla="*/ 29 h 79"/>
                  <a:gd name="T30" fmla="*/ 37 w 78"/>
                  <a:gd name="T31" fmla="*/ 18 h 79"/>
                  <a:gd name="T32" fmla="*/ 37 w 78"/>
                  <a:gd name="T33" fmla="*/ 11 h 79"/>
                  <a:gd name="T34" fmla="*/ 41 w 78"/>
                  <a:gd name="T35" fmla="*/ 11 h 79"/>
                  <a:gd name="T36" fmla="*/ 41 w 78"/>
                  <a:gd name="T37" fmla="*/ 18 h 79"/>
                  <a:gd name="T38" fmla="*/ 50 w 78"/>
                  <a:gd name="T39" fmla="*/ 20 h 79"/>
                  <a:gd name="T40" fmla="*/ 48 w 78"/>
                  <a:gd name="T41" fmla="*/ 25 h 79"/>
                  <a:gd name="T42" fmla="*/ 40 w 78"/>
                  <a:gd name="T43" fmla="*/ 23 h 79"/>
                  <a:gd name="T44" fmla="*/ 32 w 78"/>
                  <a:gd name="T45" fmla="*/ 28 h 79"/>
                  <a:gd name="T46" fmla="*/ 41 w 78"/>
                  <a:gd name="T47" fmla="*/ 36 h 79"/>
                  <a:gd name="T48" fmla="*/ 51 w 78"/>
                  <a:gd name="T49" fmla="*/ 49 h 79"/>
                  <a:gd name="T50" fmla="*/ 41 w 78"/>
                  <a:gd name="T5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9">
                    <a:moveTo>
                      <a:pt x="39" y="0"/>
                    </a:moveTo>
                    <a:cubicBezTo>
                      <a:pt x="17" y="0"/>
                      <a:pt x="0" y="18"/>
                      <a:pt x="0" y="39"/>
                    </a:cubicBezTo>
                    <a:cubicBezTo>
                      <a:pt x="0" y="61"/>
                      <a:pt x="17" y="79"/>
                      <a:pt x="39" y="79"/>
                    </a:cubicBezTo>
                    <a:cubicBezTo>
                      <a:pt x="60" y="79"/>
                      <a:pt x="78" y="61"/>
                      <a:pt x="78" y="39"/>
                    </a:cubicBezTo>
                    <a:cubicBezTo>
                      <a:pt x="78" y="18"/>
                      <a:pt x="60" y="0"/>
                      <a:pt x="39" y="0"/>
                    </a:cubicBezTo>
                    <a:close/>
                    <a:moveTo>
                      <a:pt x="41" y="60"/>
                    </a:moveTo>
                    <a:cubicBezTo>
                      <a:pt x="41" y="67"/>
                      <a:pt x="41" y="67"/>
                      <a:pt x="41" y="67"/>
                    </a:cubicBezTo>
                    <a:cubicBezTo>
                      <a:pt x="36" y="67"/>
                      <a:pt x="36" y="67"/>
                      <a:pt x="36" y="67"/>
                    </a:cubicBezTo>
                    <a:cubicBezTo>
                      <a:pt x="36" y="61"/>
                      <a:pt x="36" y="61"/>
                      <a:pt x="36" y="61"/>
                    </a:cubicBezTo>
                    <a:cubicBezTo>
                      <a:pt x="32" y="61"/>
                      <a:pt x="28" y="59"/>
                      <a:pt x="26" y="58"/>
                    </a:cubicBezTo>
                    <a:cubicBezTo>
                      <a:pt x="28" y="53"/>
                      <a:pt x="28" y="53"/>
                      <a:pt x="28" y="53"/>
                    </a:cubicBezTo>
                    <a:cubicBezTo>
                      <a:pt x="30" y="55"/>
                      <a:pt x="34" y="56"/>
                      <a:pt x="37" y="56"/>
                    </a:cubicBezTo>
                    <a:cubicBezTo>
                      <a:pt x="42" y="56"/>
                      <a:pt x="45" y="53"/>
                      <a:pt x="45" y="49"/>
                    </a:cubicBezTo>
                    <a:cubicBezTo>
                      <a:pt x="45" y="45"/>
                      <a:pt x="43" y="43"/>
                      <a:pt x="38" y="41"/>
                    </a:cubicBezTo>
                    <a:cubicBezTo>
                      <a:pt x="31" y="38"/>
                      <a:pt x="26" y="35"/>
                      <a:pt x="26" y="29"/>
                    </a:cubicBezTo>
                    <a:cubicBezTo>
                      <a:pt x="26" y="24"/>
                      <a:pt x="31" y="19"/>
                      <a:pt x="37" y="18"/>
                    </a:cubicBezTo>
                    <a:cubicBezTo>
                      <a:pt x="37" y="11"/>
                      <a:pt x="37" y="11"/>
                      <a:pt x="37" y="11"/>
                    </a:cubicBezTo>
                    <a:cubicBezTo>
                      <a:pt x="41" y="11"/>
                      <a:pt x="41" y="11"/>
                      <a:pt x="41" y="11"/>
                    </a:cubicBezTo>
                    <a:cubicBezTo>
                      <a:pt x="41" y="18"/>
                      <a:pt x="41" y="18"/>
                      <a:pt x="41" y="18"/>
                    </a:cubicBezTo>
                    <a:cubicBezTo>
                      <a:pt x="45" y="18"/>
                      <a:pt x="48" y="19"/>
                      <a:pt x="50" y="20"/>
                    </a:cubicBezTo>
                    <a:cubicBezTo>
                      <a:pt x="48" y="25"/>
                      <a:pt x="48" y="25"/>
                      <a:pt x="48" y="25"/>
                    </a:cubicBezTo>
                    <a:cubicBezTo>
                      <a:pt x="47" y="24"/>
                      <a:pt x="44" y="23"/>
                      <a:pt x="40" y="23"/>
                    </a:cubicBezTo>
                    <a:cubicBezTo>
                      <a:pt x="34" y="23"/>
                      <a:pt x="32" y="26"/>
                      <a:pt x="32" y="28"/>
                    </a:cubicBezTo>
                    <a:cubicBezTo>
                      <a:pt x="32" y="32"/>
                      <a:pt x="35" y="34"/>
                      <a:pt x="41" y="36"/>
                    </a:cubicBezTo>
                    <a:cubicBezTo>
                      <a:pt x="48" y="39"/>
                      <a:pt x="51" y="43"/>
                      <a:pt x="51" y="49"/>
                    </a:cubicBezTo>
                    <a:cubicBezTo>
                      <a:pt x="51" y="54"/>
                      <a:pt x="48" y="59"/>
                      <a:pt x="41"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33">
                <a:extLst>
                  <a:ext uri="{FF2B5EF4-FFF2-40B4-BE49-F238E27FC236}">
                    <a16:creationId xmlns:a16="http://schemas.microsoft.com/office/drawing/2014/main" id="{401A86F1-1D6A-4EF1-B7C1-97B259587EA0}"/>
                  </a:ext>
                </a:extLst>
              </p:cNvPr>
              <p:cNvSpPr>
                <a:spLocks noEditPoints="1"/>
              </p:cNvSpPr>
              <p:nvPr/>
            </p:nvSpPr>
            <p:spPr bwMode="auto">
              <a:xfrm>
                <a:off x="4081726" y="1047752"/>
                <a:ext cx="387300" cy="387350"/>
              </a:xfrm>
              <a:custGeom>
                <a:avLst/>
                <a:gdLst>
                  <a:gd name="T0" fmla="*/ 67 w 133"/>
                  <a:gd name="T1" fmla="*/ 0 h 133"/>
                  <a:gd name="T2" fmla="*/ 0 w 133"/>
                  <a:gd name="T3" fmla="*/ 66 h 133"/>
                  <a:gd name="T4" fmla="*/ 67 w 133"/>
                  <a:gd name="T5" fmla="*/ 133 h 133"/>
                  <a:gd name="T6" fmla="*/ 133 w 133"/>
                  <a:gd name="T7" fmla="*/ 66 h 133"/>
                  <a:gd name="T8" fmla="*/ 67 w 133"/>
                  <a:gd name="T9" fmla="*/ 0 h 133"/>
                  <a:gd name="T10" fmla="*/ 67 w 133"/>
                  <a:gd name="T11" fmla="*/ 113 h 133"/>
                  <a:gd name="T12" fmla="*/ 20 w 133"/>
                  <a:gd name="T13" fmla="*/ 66 h 133"/>
                  <a:gd name="T14" fmla="*/ 67 w 133"/>
                  <a:gd name="T15" fmla="*/ 19 h 133"/>
                  <a:gd name="T16" fmla="*/ 114 w 133"/>
                  <a:gd name="T17" fmla="*/ 66 h 133"/>
                  <a:gd name="T18" fmla="*/ 67 w 133"/>
                  <a:gd name="T19"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67" y="0"/>
                    </a:moveTo>
                    <a:cubicBezTo>
                      <a:pt x="30" y="0"/>
                      <a:pt x="0" y="30"/>
                      <a:pt x="0" y="66"/>
                    </a:cubicBezTo>
                    <a:cubicBezTo>
                      <a:pt x="0" y="103"/>
                      <a:pt x="30" y="133"/>
                      <a:pt x="67" y="133"/>
                    </a:cubicBezTo>
                    <a:cubicBezTo>
                      <a:pt x="103" y="133"/>
                      <a:pt x="133" y="103"/>
                      <a:pt x="133" y="66"/>
                    </a:cubicBezTo>
                    <a:cubicBezTo>
                      <a:pt x="133" y="30"/>
                      <a:pt x="103" y="0"/>
                      <a:pt x="67" y="0"/>
                    </a:cubicBezTo>
                    <a:close/>
                    <a:moveTo>
                      <a:pt x="67" y="113"/>
                    </a:moveTo>
                    <a:cubicBezTo>
                      <a:pt x="41" y="113"/>
                      <a:pt x="20" y="92"/>
                      <a:pt x="20" y="66"/>
                    </a:cubicBezTo>
                    <a:cubicBezTo>
                      <a:pt x="20" y="41"/>
                      <a:pt x="41" y="19"/>
                      <a:pt x="67" y="19"/>
                    </a:cubicBezTo>
                    <a:cubicBezTo>
                      <a:pt x="93" y="19"/>
                      <a:pt x="114" y="41"/>
                      <a:pt x="114" y="66"/>
                    </a:cubicBezTo>
                    <a:cubicBezTo>
                      <a:pt x="114" y="92"/>
                      <a:pt x="93" y="113"/>
                      <a:pt x="67"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68" name="矩形 67">
            <a:extLst>
              <a:ext uri="{FF2B5EF4-FFF2-40B4-BE49-F238E27FC236}">
                <a16:creationId xmlns:a16="http://schemas.microsoft.com/office/drawing/2014/main" id="{8014DBF1-D122-4D0A-9E70-73E71F136046}"/>
              </a:ext>
            </a:extLst>
          </p:cNvPr>
          <p:cNvSpPr/>
          <p:nvPr/>
        </p:nvSpPr>
        <p:spPr>
          <a:xfrm>
            <a:off x="4584235" y="4095305"/>
            <a:ext cx="2588352" cy="369332"/>
          </a:xfrm>
          <a:prstGeom prst="rect">
            <a:avLst/>
          </a:prstGeom>
          <a:noFill/>
        </p:spPr>
        <p:txBody>
          <a:bodyPr wrap="square" lIns="0" tIns="0" rIns="0" bIns="0" rtlCol="0">
            <a:spAutoFit/>
          </a:bodyPr>
          <a:lstStyle/>
          <a:p>
            <a:pPr algn="just" hangingPunct="0"/>
            <a:r>
              <a:rPr lang="zh-CN" altLang="en-US" sz="2400" b="1" dirty="0">
                <a:solidFill>
                  <a:schemeClr val="bg1"/>
                </a:solidFill>
                <a:latin typeface="思源黑体 CN Bold" panose="020B0800000000000000" pitchFamily="34" charset="-122"/>
                <a:ea typeface="思源黑体 CN Bold" panose="020B0800000000000000" pitchFamily="34" charset="-122"/>
                <a:cs typeface="+mn-ea"/>
                <a:sym typeface="+mn-lt"/>
              </a:rPr>
              <a:t>什么是</a:t>
            </a:r>
            <a:r>
              <a:rPr lang="en-US" altLang="zh-CN" sz="2400" b="1" dirty="0">
                <a:solidFill>
                  <a:schemeClr val="bg1"/>
                </a:solidFill>
                <a:latin typeface="思源黑体 CN Bold" panose="020B0800000000000000" pitchFamily="34" charset="-122"/>
                <a:ea typeface="思源黑体 CN Bold" panose="020B0800000000000000" pitchFamily="34" charset="-122"/>
                <a:cs typeface="+mn-ea"/>
                <a:sym typeface="+mn-lt"/>
              </a:rPr>
              <a:t>web</a:t>
            </a:r>
            <a:r>
              <a:rPr lang="zh-CN" altLang="en-US" sz="2400" b="1" dirty="0">
                <a:solidFill>
                  <a:schemeClr val="bg1"/>
                </a:solidFill>
                <a:latin typeface="思源黑体 CN Bold" panose="020B0800000000000000" pitchFamily="34" charset="-122"/>
                <a:ea typeface="思源黑体 CN Bold" panose="020B0800000000000000" pitchFamily="34" charset="-122"/>
                <a:cs typeface="+mn-ea"/>
                <a:sym typeface="+mn-lt"/>
              </a:rPr>
              <a:t>前端？</a:t>
            </a:r>
          </a:p>
        </p:txBody>
      </p:sp>
      <p:sp>
        <p:nvSpPr>
          <p:cNvPr id="69" name="矩形 68">
            <a:extLst>
              <a:ext uri="{FF2B5EF4-FFF2-40B4-BE49-F238E27FC236}">
                <a16:creationId xmlns:a16="http://schemas.microsoft.com/office/drawing/2014/main" id="{071209D1-573A-44CC-9564-C2C838D54FE2}"/>
              </a:ext>
            </a:extLst>
          </p:cNvPr>
          <p:cNvSpPr/>
          <p:nvPr/>
        </p:nvSpPr>
        <p:spPr>
          <a:xfrm>
            <a:off x="4641851" y="4472723"/>
            <a:ext cx="5461000" cy="735394"/>
          </a:xfrm>
          <a:prstGeom prst="rect">
            <a:avLst/>
          </a:prstGeom>
          <a:noFill/>
        </p:spPr>
        <p:txBody>
          <a:bodyPr wrap="square" lIns="0" tIns="0" rIns="0" bIns="0" rtlCol="0">
            <a:spAutoFit/>
          </a:bodyPr>
          <a:lstStyle/>
          <a:p>
            <a:pPr algn="just" hangingPunct="0">
              <a:lnSpc>
                <a:spcPct val="150000"/>
              </a:lnSpc>
            </a:pPr>
            <a:r>
              <a:rPr lang="zh-CN" altLang="en-US" sz="1100" dirty="0">
                <a:solidFill>
                  <a:schemeClr val="bg1"/>
                </a:solidFill>
                <a:latin typeface="思源黑体 CN Regular" panose="020B0500000000000000" pitchFamily="34" charset="-122"/>
                <a:ea typeface="思源黑体 CN Regular" panose="020B0500000000000000" pitchFamily="34" charset="-122"/>
                <a:cs typeface="+mn-ea"/>
                <a:sym typeface="+mn-lt"/>
              </a:rPr>
              <a:t>前端即网站前台部分，运行在</a:t>
            </a:r>
            <a:r>
              <a:rPr lang="en-US" altLang="zh-CN" sz="1100" dirty="0">
                <a:solidFill>
                  <a:schemeClr val="bg1"/>
                </a:solidFill>
                <a:latin typeface="思源黑体 CN Regular" panose="020B0500000000000000" pitchFamily="34" charset="-122"/>
                <a:ea typeface="思源黑体 CN Regular" panose="020B0500000000000000" pitchFamily="34" charset="-122"/>
                <a:cs typeface="+mn-ea"/>
                <a:sym typeface="+mn-lt"/>
              </a:rPr>
              <a:t>PC</a:t>
            </a:r>
            <a:r>
              <a:rPr lang="zh-CN" altLang="en-US" sz="1100" dirty="0">
                <a:solidFill>
                  <a:schemeClr val="bg1"/>
                </a:solidFill>
                <a:latin typeface="思源黑体 CN Regular" panose="020B0500000000000000" pitchFamily="34" charset="-122"/>
                <a:ea typeface="思源黑体 CN Regular" panose="020B0500000000000000" pitchFamily="34" charset="-122"/>
                <a:cs typeface="+mn-ea"/>
                <a:sym typeface="+mn-lt"/>
              </a:rPr>
              <a:t>端，移动端等浏览器上展现给用户浏览的网页。随着互联网技术的发展，</a:t>
            </a:r>
            <a:r>
              <a:rPr lang="en-US" altLang="zh-CN" sz="1100" dirty="0">
                <a:solidFill>
                  <a:schemeClr val="bg1"/>
                </a:solidFill>
                <a:latin typeface="思源黑体 CN Regular" panose="020B0500000000000000" pitchFamily="34" charset="-122"/>
                <a:ea typeface="思源黑体 CN Regular" panose="020B0500000000000000" pitchFamily="34" charset="-122"/>
                <a:cs typeface="+mn-ea"/>
                <a:sym typeface="+mn-lt"/>
              </a:rPr>
              <a:t>HTML5</a:t>
            </a:r>
            <a:r>
              <a:rPr lang="zh-CN" altLang="en-US" sz="1100" dirty="0">
                <a:solidFill>
                  <a:schemeClr val="bg1"/>
                </a:solidFill>
                <a:latin typeface="思源黑体 CN Regular" panose="020B0500000000000000" pitchFamily="34" charset="-122"/>
                <a:ea typeface="思源黑体 CN Regular" panose="020B0500000000000000" pitchFamily="34" charset="-122"/>
                <a:cs typeface="+mn-ea"/>
                <a:sym typeface="+mn-lt"/>
              </a:rPr>
              <a:t>，</a:t>
            </a:r>
            <a:r>
              <a:rPr lang="en-US" altLang="zh-CN" sz="1100" dirty="0">
                <a:solidFill>
                  <a:schemeClr val="bg1"/>
                </a:solidFill>
                <a:latin typeface="思源黑体 CN Regular" panose="020B0500000000000000" pitchFamily="34" charset="-122"/>
                <a:ea typeface="思源黑体 CN Regular" panose="020B0500000000000000" pitchFamily="34" charset="-122"/>
                <a:cs typeface="+mn-ea"/>
                <a:sym typeface="+mn-lt"/>
              </a:rPr>
              <a:t>CSS3</a:t>
            </a:r>
            <a:r>
              <a:rPr lang="zh-CN" altLang="en-US" sz="1100" dirty="0">
                <a:solidFill>
                  <a:schemeClr val="bg1"/>
                </a:solidFill>
                <a:latin typeface="思源黑体 CN Regular" panose="020B0500000000000000" pitchFamily="34" charset="-122"/>
                <a:ea typeface="思源黑体 CN Regular" panose="020B0500000000000000" pitchFamily="34" charset="-122"/>
                <a:cs typeface="+mn-ea"/>
                <a:sym typeface="+mn-lt"/>
              </a:rPr>
              <a:t>，前端框架的应用，跨平台响应式网页设计能够适应各种屏幕分辨率，合适的动效设计，给用户带来极高的用户体验。</a:t>
            </a:r>
          </a:p>
        </p:txBody>
      </p:sp>
      <p:pic>
        <p:nvPicPr>
          <p:cNvPr id="12" name="图片 11">
            <a:extLst>
              <a:ext uri="{FF2B5EF4-FFF2-40B4-BE49-F238E27FC236}">
                <a16:creationId xmlns:a16="http://schemas.microsoft.com/office/drawing/2014/main" id="{D27ACAD7-E3E6-49B4-AD4A-E1D6566911C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29439" y="3100653"/>
            <a:ext cx="2533238" cy="2233154"/>
          </a:xfrm>
          <a:prstGeom prst="rect">
            <a:avLst/>
          </a:prstGeom>
        </p:spPr>
      </p:pic>
      <p:pic>
        <p:nvPicPr>
          <p:cNvPr id="15" name="图片 14">
            <a:extLst>
              <a:ext uri="{FF2B5EF4-FFF2-40B4-BE49-F238E27FC236}">
                <a16:creationId xmlns:a16="http://schemas.microsoft.com/office/drawing/2014/main" id="{542CEA41-D2B7-4B97-8119-F12B5B3AED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90092" y="1676395"/>
            <a:ext cx="3105468" cy="2031951"/>
          </a:xfrm>
          <a:prstGeom prst="rect">
            <a:avLst/>
          </a:prstGeom>
        </p:spPr>
      </p:pic>
      <p:pic>
        <p:nvPicPr>
          <p:cNvPr id="22" name="图片 21">
            <a:extLst>
              <a:ext uri="{FF2B5EF4-FFF2-40B4-BE49-F238E27FC236}">
                <a16:creationId xmlns:a16="http://schemas.microsoft.com/office/drawing/2014/main" id="{5FFC268B-A658-4929-8751-29EA0886D10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21528" y="1676395"/>
            <a:ext cx="3036056" cy="2031951"/>
          </a:xfrm>
          <a:prstGeom prst="rect">
            <a:avLst/>
          </a:prstGeom>
        </p:spPr>
      </p:pic>
    </p:spTree>
    <p:extLst>
      <p:ext uri="{BB962C8B-B14F-4D97-AF65-F5344CB8AC3E}">
        <p14:creationId xmlns:p14="http://schemas.microsoft.com/office/powerpoint/2010/main" val="473894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left)">
                                      <p:cBhvr>
                                        <p:cTn id="4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43" grpId="0" animBg="1"/>
      <p:bldP spid="45" grpId="0" animBg="1"/>
      <p:bldP spid="68" grpId="0"/>
      <p:bldP spid="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前端介绍</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cxnSp>
        <p:nvCxnSpPr>
          <p:cNvPr id="21" name="Straight Connector 9">
            <a:extLst>
              <a:ext uri="{FF2B5EF4-FFF2-40B4-BE49-F238E27FC236}">
                <a16:creationId xmlns:a16="http://schemas.microsoft.com/office/drawing/2014/main" id="{DFAB3C3A-D28B-4141-8A62-5B7933452C1B}"/>
              </a:ext>
            </a:extLst>
          </p:cNvPr>
          <p:cNvCxnSpPr/>
          <p:nvPr/>
        </p:nvCxnSpPr>
        <p:spPr>
          <a:xfrm>
            <a:off x="6096000" y="2305706"/>
            <a:ext cx="0" cy="563396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99B2F47A-B7D4-439C-92A5-A577AD415322}"/>
              </a:ext>
            </a:extLst>
          </p:cNvPr>
          <p:cNvGrpSpPr/>
          <p:nvPr/>
        </p:nvGrpSpPr>
        <p:grpSpPr>
          <a:xfrm>
            <a:off x="5267093" y="1176511"/>
            <a:ext cx="1657814" cy="4427582"/>
            <a:chOff x="5267093" y="-94728"/>
            <a:chExt cx="1657814" cy="4427582"/>
          </a:xfrm>
        </p:grpSpPr>
        <p:sp>
          <p:nvSpPr>
            <p:cNvPr id="22" name="Freeform: Shape 1">
              <a:extLst>
                <a:ext uri="{FF2B5EF4-FFF2-40B4-BE49-F238E27FC236}">
                  <a16:creationId xmlns:a16="http://schemas.microsoft.com/office/drawing/2014/main" id="{8D0EC003-4AE5-41B8-8449-8E7AC00BE87B}"/>
                </a:ext>
              </a:extLst>
            </p:cNvPr>
            <p:cNvSpPr/>
            <p:nvPr/>
          </p:nvSpPr>
          <p:spPr>
            <a:xfrm>
              <a:off x="5267093" y="-94728"/>
              <a:ext cx="1657814" cy="18484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400" dirty="0">
                <a:solidFill>
                  <a:srgbClr val="000000"/>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23" name="Oval 13">
              <a:extLst>
                <a:ext uri="{FF2B5EF4-FFF2-40B4-BE49-F238E27FC236}">
                  <a16:creationId xmlns:a16="http://schemas.microsoft.com/office/drawing/2014/main" id="{8A1001ED-1293-4D2C-B14E-4AB5DF421885}"/>
                </a:ext>
              </a:extLst>
            </p:cNvPr>
            <p:cNvSpPr/>
            <p:nvPr/>
          </p:nvSpPr>
          <p:spPr bwMode="auto">
            <a:xfrm>
              <a:off x="5987989" y="3296878"/>
              <a:ext cx="216024" cy="2160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000" spc="300">
                <a:solidFill>
                  <a:schemeClr val="tx1">
                    <a:lumMod val="75000"/>
                    <a:lumOff val="25000"/>
                  </a:schemeClr>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27" name="Oval 12">
              <a:extLst>
                <a:ext uri="{FF2B5EF4-FFF2-40B4-BE49-F238E27FC236}">
                  <a16:creationId xmlns:a16="http://schemas.microsoft.com/office/drawing/2014/main" id="{DD751501-A6CD-48B9-9F8B-B249A1B75B32}"/>
                </a:ext>
              </a:extLst>
            </p:cNvPr>
            <p:cNvSpPr/>
            <p:nvPr/>
          </p:nvSpPr>
          <p:spPr bwMode="auto">
            <a:xfrm>
              <a:off x="5987989" y="2476935"/>
              <a:ext cx="216024" cy="2160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000" spc="300">
                <a:solidFill>
                  <a:schemeClr val="tx1">
                    <a:lumMod val="75000"/>
                    <a:lumOff val="25000"/>
                  </a:schemeClr>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28" name="Oval 14">
              <a:extLst>
                <a:ext uri="{FF2B5EF4-FFF2-40B4-BE49-F238E27FC236}">
                  <a16:creationId xmlns:a16="http://schemas.microsoft.com/office/drawing/2014/main" id="{58BE60B6-DE65-4B87-87D8-81DC0E8832E5}"/>
                </a:ext>
              </a:extLst>
            </p:cNvPr>
            <p:cNvSpPr/>
            <p:nvPr/>
          </p:nvSpPr>
          <p:spPr bwMode="auto">
            <a:xfrm>
              <a:off x="5987989" y="4116830"/>
              <a:ext cx="216024" cy="216024"/>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defTabSz="1219170"/>
              <a:endParaRPr sz="2000" spc="300">
                <a:solidFill>
                  <a:schemeClr val="tx1">
                    <a:lumMod val="75000"/>
                    <a:lumOff val="25000"/>
                  </a:schemeClr>
                </a:solidFill>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9" name="Freeform 25">
            <a:extLst>
              <a:ext uri="{FF2B5EF4-FFF2-40B4-BE49-F238E27FC236}">
                <a16:creationId xmlns:a16="http://schemas.microsoft.com/office/drawing/2014/main" id="{BD3CADA5-B6A0-47AF-B9ED-57AB97924ED0}"/>
              </a:ext>
            </a:extLst>
          </p:cNvPr>
          <p:cNvSpPr>
            <a:spLocks noEditPoints="1"/>
          </p:cNvSpPr>
          <p:nvPr/>
        </p:nvSpPr>
        <p:spPr bwMode="auto">
          <a:xfrm>
            <a:off x="5568178" y="1641866"/>
            <a:ext cx="1055646" cy="1031792"/>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id="{FF87362C-13DB-4B6D-BB9C-C503E0C852F1}"/>
              </a:ext>
            </a:extLst>
          </p:cNvPr>
          <p:cNvGrpSpPr/>
          <p:nvPr/>
        </p:nvGrpSpPr>
        <p:grpSpPr>
          <a:xfrm>
            <a:off x="6836781" y="3258964"/>
            <a:ext cx="4760486" cy="2706402"/>
            <a:chOff x="7238225" y="3236662"/>
            <a:chExt cx="4760486" cy="2706402"/>
          </a:xfrm>
        </p:grpSpPr>
        <p:sp>
          <p:nvSpPr>
            <p:cNvPr id="31" name="矩形 30">
              <a:extLst>
                <a:ext uri="{FF2B5EF4-FFF2-40B4-BE49-F238E27FC236}">
                  <a16:creationId xmlns:a16="http://schemas.microsoft.com/office/drawing/2014/main" id="{A0B94293-9F6B-4CC7-A98B-875EC9EC583F}"/>
                </a:ext>
              </a:extLst>
            </p:cNvPr>
            <p:cNvSpPr/>
            <p:nvPr/>
          </p:nvSpPr>
          <p:spPr>
            <a:xfrm>
              <a:off x="7238225" y="3236662"/>
              <a:ext cx="2168989" cy="369332"/>
            </a:xfrm>
            <a:prstGeom prst="rect">
              <a:avLst/>
            </a:prstGeom>
            <a:noFill/>
          </p:spPr>
          <p:txBody>
            <a:bodyPr wrap="square" lIns="0" tIns="0" rIns="0" bIns="0" rtlCol="0">
              <a:spAutoFit/>
            </a:bodyPr>
            <a:lstStyle/>
            <a:p>
              <a:pPr algn="just" hangingPunct="0"/>
              <a:r>
                <a:rPr lang="zh-CN" altLang="en-US" sz="2400" b="1" dirty="0">
                  <a:gradFill>
                    <a:gsLst>
                      <a:gs pos="0">
                        <a:srgbClr val="4999E9"/>
                      </a:gs>
                      <a:gs pos="100000">
                        <a:srgbClr val="00B0F0"/>
                      </a:gs>
                    </a:gsLst>
                    <a:lin ang="18900000" scaled="1"/>
                  </a:gradFill>
                  <a:latin typeface="思源黑体 CN Bold" panose="020B0800000000000000" pitchFamily="34" charset="-122"/>
                  <a:ea typeface="思源黑体 CN Bold" panose="020B0800000000000000" pitchFamily="34" charset="-122"/>
                  <a:cs typeface="+mn-ea"/>
                  <a:sym typeface="+mn-lt"/>
                </a:rPr>
                <a:t>核心技术</a:t>
              </a:r>
            </a:p>
          </p:txBody>
        </p:sp>
        <p:sp>
          <p:nvSpPr>
            <p:cNvPr id="32" name="矩形 31">
              <a:extLst>
                <a:ext uri="{FF2B5EF4-FFF2-40B4-BE49-F238E27FC236}">
                  <a16:creationId xmlns:a16="http://schemas.microsoft.com/office/drawing/2014/main" id="{F21C0644-7C85-4763-9F8F-1583E55350EE}"/>
                </a:ext>
              </a:extLst>
            </p:cNvPr>
            <p:cNvSpPr/>
            <p:nvPr/>
          </p:nvSpPr>
          <p:spPr>
            <a:xfrm>
              <a:off x="7295840" y="3714441"/>
              <a:ext cx="4702871" cy="2228623"/>
            </a:xfrm>
            <a:prstGeom prst="rect">
              <a:avLst/>
            </a:prstGeom>
            <a:noFill/>
          </p:spPr>
          <p:txBody>
            <a:bodyPr wrap="square" lIns="0" tIns="0" rIns="0" bIns="0" rtlCol="0">
              <a:spAutoFit/>
            </a:bodyPr>
            <a:lstStyle/>
            <a:p>
              <a:pPr algn="just" hangingPunct="0">
                <a:lnSpc>
                  <a:spcPct val="150000"/>
                </a:lnSpc>
              </a:pP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，这三个是前端开发中最基本也是最必须的三个技能。前端的开发中，在页面的布局时， </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将元素进行定义，</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对展示的元素进行定位，再通过</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实现相应的效果和交互。虽然表面看起来很简单，但这里面需要掌握的东西绝对不会少。在进行开发前，需要对这些概念弄清楚、弄明白，这样在开发的过程中才会得心应手。</a:t>
              </a:r>
            </a:p>
          </p:txBody>
        </p:sp>
      </p:grpSp>
      <p:sp>
        <p:nvSpPr>
          <p:cNvPr id="36" name="矩形 35">
            <a:extLst>
              <a:ext uri="{FF2B5EF4-FFF2-40B4-BE49-F238E27FC236}">
                <a16:creationId xmlns:a16="http://schemas.microsoft.com/office/drawing/2014/main" id="{745626A8-13FA-4CB7-83EB-1960CFE0BB25}"/>
              </a:ext>
            </a:extLst>
          </p:cNvPr>
          <p:cNvSpPr/>
          <p:nvPr/>
        </p:nvSpPr>
        <p:spPr>
          <a:xfrm>
            <a:off x="982391" y="3158603"/>
            <a:ext cx="2168989" cy="369332"/>
          </a:xfrm>
          <a:prstGeom prst="rect">
            <a:avLst/>
          </a:prstGeom>
          <a:noFill/>
        </p:spPr>
        <p:txBody>
          <a:bodyPr wrap="square" lIns="0" tIns="0" rIns="0" bIns="0" rtlCol="0">
            <a:spAutoFit/>
          </a:bodyPr>
          <a:lstStyle/>
          <a:p>
            <a:pPr algn="just" hangingPunct="0"/>
            <a:r>
              <a:rPr lang="zh-CN" altLang="en-US" sz="2400" b="1" dirty="0">
                <a:gradFill>
                  <a:gsLst>
                    <a:gs pos="0">
                      <a:srgbClr val="4999E9"/>
                    </a:gs>
                    <a:gs pos="100000">
                      <a:srgbClr val="00B0F0"/>
                    </a:gs>
                  </a:gsLst>
                  <a:lin ang="18900000" scaled="1"/>
                </a:gradFill>
                <a:latin typeface="思源黑体 CN Bold" panose="020B0800000000000000" pitchFamily="34" charset="-122"/>
                <a:ea typeface="思源黑体 CN Bold" panose="020B0800000000000000" pitchFamily="34" charset="-122"/>
                <a:cs typeface="+mn-ea"/>
                <a:sym typeface="+mn-lt"/>
              </a:rPr>
              <a:t>网站前端</a:t>
            </a:r>
          </a:p>
        </p:txBody>
      </p:sp>
      <p:sp>
        <p:nvSpPr>
          <p:cNvPr id="39" name="矩形 38">
            <a:extLst>
              <a:ext uri="{FF2B5EF4-FFF2-40B4-BE49-F238E27FC236}">
                <a16:creationId xmlns:a16="http://schemas.microsoft.com/office/drawing/2014/main" id="{18D108D6-62D8-4B93-A494-401D3D317354}"/>
              </a:ext>
            </a:extLst>
          </p:cNvPr>
          <p:cNvSpPr/>
          <p:nvPr/>
        </p:nvSpPr>
        <p:spPr>
          <a:xfrm>
            <a:off x="1040006" y="3636382"/>
            <a:ext cx="4702871" cy="1582293"/>
          </a:xfrm>
          <a:prstGeom prst="rect">
            <a:avLst/>
          </a:prstGeom>
          <a:noFill/>
        </p:spPr>
        <p:txBody>
          <a:bodyPr wrap="square" lIns="0" tIns="0" rIns="0" bIns="0" rtlCol="0">
            <a:spAutoFit/>
          </a:bodyPr>
          <a:lstStyle/>
          <a:p>
            <a:pPr marL="342900" indent="-342900" algn="just" hangingPunct="0">
              <a:lnSpc>
                <a:spcPct val="150000"/>
              </a:lnSpc>
              <a:buFont typeface="Arial" panose="020B0604020202020204" pitchFamily="34" charset="0"/>
              <a:buChar char="•"/>
            </a:pP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前端技术一般分为前端设计和前端开发，前端设计一般可以理解为网站的视觉设计，前端开发则是网站的前台代码实现，包括基本的</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和</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以及</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JavaScript/ajax</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，最新的高级版本</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HTML5</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CSS3</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，以及</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SVG</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等。</a:t>
            </a:r>
          </a:p>
        </p:txBody>
      </p:sp>
      <p:sp>
        <p:nvSpPr>
          <p:cNvPr id="15" name="矩形: 圆角 14">
            <a:extLst>
              <a:ext uri="{FF2B5EF4-FFF2-40B4-BE49-F238E27FC236}">
                <a16:creationId xmlns:a16="http://schemas.microsoft.com/office/drawing/2014/main" id="{1C8136AA-C27E-455B-B972-638D6E9BA010}"/>
              </a:ext>
            </a:extLst>
          </p:cNvPr>
          <p:cNvSpPr/>
          <p:nvPr/>
        </p:nvSpPr>
        <p:spPr>
          <a:xfrm>
            <a:off x="7361664" y="1895707"/>
            <a:ext cx="1661532"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JAVASCRIPT</a:t>
            </a:r>
            <a:endPar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43" name="矩形: 圆角 42">
            <a:extLst>
              <a:ext uri="{FF2B5EF4-FFF2-40B4-BE49-F238E27FC236}">
                <a16:creationId xmlns:a16="http://schemas.microsoft.com/office/drawing/2014/main" id="{550761C8-FF80-4FD6-AC11-2D5F75602221}"/>
              </a:ext>
            </a:extLst>
          </p:cNvPr>
          <p:cNvSpPr/>
          <p:nvPr/>
        </p:nvSpPr>
        <p:spPr>
          <a:xfrm>
            <a:off x="9301976" y="1895707"/>
            <a:ext cx="1661532"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网络通信</a:t>
            </a:r>
          </a:p>
        </p:txBody>
      </p:sp>
      <p:sp>
        <p:nvSpPr>
          <p:cNvPr id="44" name="矩形: 圆角 43">
            <a:extLst>
              <a:ext uri="{FF2B5EF4-FFF2-40B4-BE49-F238E27FC236}">
                <a16:creationId xmlns:a16="http://schemas.microsoft.com/office/drawing/2014/main" id="{A9FE6C92-2E34-49B8-88D1-A53764D9A92F}"/>
              </a:ext>
            </a:extLst>
          </p:cNvPr>
          <p:cNvSpPr/>
          <p:nvPr/>
        </p:nvSpPr>
        <p:spPr>
          <a:xfrm>
            <a:off x="1228493" y="1895707"/>
            <a:ext cx="1661532"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HTML</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45" name="矩形: 圆角 44">
            <a:extLst>
              <a:ext uri="{FF2B5EF4-FFF2-40B4-BE49-F238E27FC236}">
                <a16:creationId xmlns:a16="http://schemas.microsoft.com/office/drawing/2014/main" id="{78865AA8-0D9B-4E34-B503-3C36F8FA2A4C}"/>
              </a:ext>
            </a:extLst>
          </p:cNvPr>
          <p:cNvSpPr/>
          <p:nvPr/>
        </p:nvSpPr>
        <p:spPr>
          <a:xfrm>
            <a:off x="3168805" y="1895707"/>
            <a:ext cx="1661532"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CSS</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Tree>
    <p:extLst>
      <p:ext uri="{BB962C8B-B14F-4D97-AF65-F5344CB8AC3E}">
        <p14:creationId xmlns:p14="http://schemas.microsoft.com/office/powerpoint/2010/main" val="38884962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childTnLst>
                          </p:cTn>
                        </p:par>
                        <p:par>
                          <p:cTn id="48" fill="hold">
                            <p:stCondLst>
                              <p:cond delay="1000"/>
                            </p:stCondLst>
                            <p:childTnLst>
                              <p:par>
                                <p:cTn id="49" presetID="53" presetClass="entr" presetSubtype="16"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childTnLst>
                          </p:cTn>
                        </p:par>
                        <p:par>
                          <p:cTn id="54" fill="hold">
                            <p:stCondLst>
                              <p:cond delay="1500"/>
                            </p:stCondLst>
                            <p:childTnLst>
                              <p:par>
                                <p:cTn id="55" presetID="53" presetClass="entr" presetSubtype="16"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childTnLst>
                          </p:cTn>
                        </p:par>
                        <p:par>
                          <p:cTn id="60" fill="hold">
                            <p:stCondLst>
                              <p:cond delay="2000"/>
                            </p:stCondLst>
                            <p:childTnLst>
                              <p:par>
                                <p:cTn id="61" presetID="53" presetClass="entr" presetSubtype="16"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childTnLst>
                          </p:cTn>
                        </p:par>
                        <p:par>
                          <p:cTn id="66" fill="hold">
                            <p:stCondLst>
                              <p:cond delay="2500"/>
                            </p:stCondLst>
                            <p:childTnLst>
                              <p:par>
                                <p:cTn id="67" presetID="2" presetClass="entr" presetSubtype="4"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childTnLst>
                          </p:cTn>
                        </p:par>
                        <p:par>
                          <p:cTn id="71" fill="hold">
                            <p:stCondLst>
                              <p:cond delay="3000"/>
                            </p:stCondLst>
                            <p:childTnLst>
                              <p:par>
                                <p:cTn id="72" presetID="2" presetClass="entr" presetSubtype="4" fill="hold" grpId="0" nodeType="after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ppt_x"/>
                                          </p:val>
                                        </p:tav>
                                        <p:tav tm="100000">
                                          <p:val>
                                            <p:strVal val="#ppt_x"/>
                                          </p:val>
                                        </p:tav>
                                      </p:tavLst>
                                    </p:anim>
                                    <p:anim calcmode="lin" valueType="num">
                                      <p:cBhvr additive="base">
                                        <p:cTn id="75" dur="500" fill="hold"/>
                                        <p:tgtEl>
                                          <p:spTgt spid="39"/>
                                        </p:tgtEl>
                                        <p:attrNameLst>
                                          <p:attrName>ppt_y</p:attrName>
                                        </p:attrNameLst>
                                      </p:cBhvr>
                                      <p:tavLst>
                                        <p:tav tm="0">
                                          <p:val>
                                            <p:strVal val="1+#ppt_h/2"/>
                                          </p:val>
                                        </p:tav>
                                        <p:tav tm="100000">
                                          <p:val>
                                            <p:strVal val="#ppt_y"/>
                                          </p:val>
                                        </p:tav>
                                      </p:tavLst>
                                    </p:anim>
                                  </p:childTnLst>
                                </p:cTn>
                              </p:par>
                            </p:childTnLst>
                          </p:cTn>
                        </p:par>
                        <p:par>
                          <p:cTn id="76" fill="hold">
                            <p:stCondLst>
                              <p:cond delay="3500"/>
                            </p:stCondLst>
                            <p:childTnLst>
                              <p:par>
                                <p:cTn id="77" presetID="2" presetClass="entr" presetSubtype="4"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29" grpId="0" animBg="1"/>
      <p:bldP spid="36" grpId="0"/>
      <p:bldP spid="39" grpId="0"/>
      <p:bldP spid="15" grpId="0" animBg="1"/>
      <p:bldP spid="43" grpId="0" animBg="1"/>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前端介绍</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grpSp>
        <p:nvGrpSpPr>
          <p:cNvPr id="11" name="组合 10">
            <a:extLst>
              <a:ext uri="{FF2B5EF4-FFF2-40B4-BE49-F238E27FC236}">
                <a16:creationId xmlns:a16="http://schemas.microsoft.com/office/drawing/2014/main" id="{FCB06360-C434-46BD-BB06-C9A002064E60}"/>
              </a:ext>
            </a:extLst>
          </p:cNvPr>
          <p:cNvGrpSpPr/>
          <p:nvPr/>
        </p:nvGrpSpPr>
        <p:grpSpPr>
          <a:xfrm>
            <a:off x="1401757" y="1598464"/>
            <a:ext cx="2003362" cy="2002432"/>
            <a:chOff x="634947" y="1932711"/>
            <a:chExt cx="1588675" cy="1587938"/>
          </a:xfrm>
        </p:grpSpPr>
        <p:grpSp>
          <p:nvGrpSpPr>
            <p:cNvPr id="21" name="Google Shape;433;p20">
              <a:extLst>
                <a:ext uri="{FF2B5EF4-FFF2-40B4-BE49-F238E27FC236}">
                  <a16:creationId xmlns:a16="http://schemas.microsoft.com/office/drawing/2014/main" id="{6EBA87A4-6B76-43C1-9CDE-0184EC906772}"/>
                </a:ext>
              </a:extLst>
            </p:cNvPr>
            <p:cNvGrpSpPr/>
            <p:nvPr/>
          </p:nvGrpSpPr>
          <p:grpSpPr>
            <a:xfrm>
              <a:off x="634947" y="1932711"/>
              <a:ext cx="1588675" cy="1587938"/>
              <a:chOff x="350012" y="1451500"/>
              <a:chExt cx="1293900" cy="1293300"/>
            </a:xfrm>
          </p:grpSpPr>
          <p:sp>
            <p:nvSpPr>
              <p:cNvPr id="22" name="Google Shape;434;p20">
                <a:extLst>
                  <a:ext uri="{FF2B5EF4-FFF2-40B4-BE49-F238E27FC236}">
                    <a16:creationId xmlns:a16="http://schemas.microsoft.com/office/drawing/2014/main" id="{0036FF00-19A0-44FE-8605-CCA07805DBE6}"/>
                  </a:ext>
                </a:extLst>
              </p:cNvPr>
              <p:cNvSpPr/>
              <p:nvPr/>
            </p:nvSpPr>
            <p:spPr>
              <a:xfrm>
                <a:off x="441050" y="1542250"/>
                <a:ext cx="1111800" cy="1111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nvGrpSpPr>
              <p:cNvPr id="23" name="Google Shape;435;p20">
                <a:extLst>
                  <a:ext uri="{FF2B5EF4-FFF2-40B4-BE49-F238E27FC236}">
                    <a16:creationId xmlns:a16="http://schemas.microsoft.com/office/drawing/2014/main" id="{E04CB3BF-283E-4FF8-AEEA-071597C9A1FF}"/>
                  </a:ext>
                </a:extLst>
              </p:cNvPr>
              <p:cNvGrpSpPr/>
              <p:nvPr/>
            </p:nvGrpSpPr>
            <p:grpSpPr>
              <a:xfrm>
                <a:off x="350012" y="1451500"/>
                <a:ext cx="1293900" cy="1293300"/>
                <a:chOff x="682922" y="1676875"/>
                <a:chExt cx="1293900" cy="1293300"/>
              </a:xfrm>
            </p:grpSpPr>
            <p:grpSp>
              <p:nvGrpSpPr>
                <p:cNvPr id="25" name="Google Shape;436;p20">
                  <a:extLst>
                    <a:ext uri="{FF2B5EF4-FFF2-40B4-BE49-F238E27FC236}">
                      <a16:creationId xmlns:a16="http://schemas.microsoft.com/office/drawing/2014/main" id="{007111AF-7561-4DE0-A277-1ED4A0737433}"/>
                    </a:ext>
                  </a:extLst>
                </p:cNvPr>
                <p:cNvGrpSpPr/>
                <p:nvPr/>
              </p:nvGrpSpPr>
              <p:grpSpPr>
                <a:xfrm>
                  <a:off x="773828" y="1767628"/>
                  <a:ext cx="1112087" cy="1111794"/>
                  <a:chOff x="835419" y="1542400"/>
                  <a:chExt cx="1138500" cy="1138200"/>
                </a:xfrm>
              </p:grpSpPr>
              <p:sp>
                <p:nvSpPr>
                  <p:cNvPr id="28" name="Google Shape;437;p20">
                    <a:extLst>
                      <a:ext uri="{FF2B5EF4-FFF2-40B4-BE49-F238E27FC236}">
                        <a16:creationId xmlns:a16="http://schemas.microsoft.com/office/drawing/2014/main" id="{4079DC28-7050-4613-967F-E164C98BEF5E}"/>
                      </a:ext>
                    </a:extLst>
                  </p:cNvPr>
                  <p:cNvSpPr/>
                  <p:nvPr/>
                </p:nvSpPr>
                <p:spPr>
                  <a:xfrm>
                    <a:off x="961869" y="1668700"/>
                    <a:ext cx="885600" cy="885600"/>
                  </a:xfrm>
                  <a:prstGeom prst="ellipse">
                    <a:avLst/>
                  </a:prstGeom>
                  <a:solidFill>
                    <a:srgbClr val="FFFFFF"/>
                  </a:solidFill>
                  <a:ln w="9525" cap="flat" cmpd="sng">
                    <a:solidFill>
                      <a:schemeClr val="bg1">
                        <a:lumMod val="85000"/>
                      </a:scheme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sp>
                <p:nvSpPr>
                  <p:cNvPr id="29" name="Google Shape;438;p20">
                    <a:extLst>
                      <a:ext uri="{FF2B5EF4-FFF2-40B4-BE49-F238E27FC236}">
                        <a16:creationId xmlns:a16="http://schemas.microsoft.com/office/drawing/2014/main" id="{21D6C189-7452-45E5-B977-39DE93ED9094}"/>
                      </a:ext>
                    </a:extLst>
                  </p:cNvPr>
                  <p:cNvSpPr/>
                  <p:nvPr/>
                </p:nvSpPr>
                <p:spPr>
                  <a:xfrm rot="4499683">
                    <a:off x="940026" y="1646711"/>
                    <a:ext cx="929287" cy="929577"/>
                  </a:xfrm>
                  <a:prstGeom prst="blockArc">
                    <a:avLst>
                      <a:gd name="adj1" fmla="val 10800000"/>
                      <a:gd name="adj2" fmla="val 19833901"/>
                      <a:gd name="adj3" fmla="val 4764"/>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sp>
              <p:nvSpPr>
                <p:cNvPr id="27" name="Google Shape;439;p20">
                  <a:extLst>
                    <a:ext uri="{FF2B5EF4-FFF2-40B4-BE49-F238E27FC236}">
                      <a16:creationId xmlns:a16="http://schemas.microsoft.com/office/drawing/2014/main" id="{9B8C7939-EDA6-460B-AB92-7F419254536F}"/>
                    </a:ext>
                  </a:extLst>
                </p:cNvPr>
                <p:cNvSpPr/>
                <p:nvPr/>
              </p:nvSpPr>
              <p:spPr>
                <a:xfrm rot="-6379966">
                  <a:off x="808741" y="1802107"/>
                  <a:ext cx="1042261" cy="1042837"/>
                </a:xfrm>
                <a:prstGeom prst="blockArc">
                  <a:avLst>
                    <a:gd name="adj1" fmla="val 10800000"/>
                    <a:gd name="adj2" fmla="val 20072142"/>
                    <a:gd name="adj3" fmla="val 4718"/>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grpSp>
        <p:sp>
          <p:nvSpPr>
            <p:cNvPr id="31" name="Google Shape;444;p20">
              <a:extLst>
                <a:ext uri="{FF2B5EF4-FFF2-40B4-BE49-F238E27FC236}">
                  <a16:creationId xmlns:a16="http://schemas.microsoft.com/office/drawing/2014/main" id="{26A9CC25-8308-49C8-ABCB-A1042C7F90AD}"/>
                </a:ext>
              </a:extLst>
            </p:cNvPr>
            <p:cNvSpPr txBox="1"/>
            <p:nvPr/>
          </p:nvSpPr>
          <p:spPr>
            <a:xfrm>
              <a:off x="826111" y="2363099"/>
              <a:ext cx="1166002" cy="787948"/>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rPr>
                <a:t>超文本标记语言</a:t>
              </a:r>
              <a:endParaRPr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endParaRPr>
            </a:p>
          </p:txBody>
        </p:sp>
      </p:grpSp>
      <p:grpSp>
        <p:nvGrpSpPr>
          <p:cNvPr id="45" name="组合 44">
            <a:extLst>
              <a:ext uri="{FF2B5EF4-FFF2-40B4-BE49-F238E27FC236}">
                <a16:creationId xmlns:a16="http://schemas.microsoft.com/office/drawing/2014/main" id="{04E75749-18F4-403C-9106-3923F5696BF6}"/>
              </a:ext>
            </a:extLst>
          </p:cNvPr>
          <p:cNvGrpSpPr/>
          <p:nvPr/>
        </p:nvGrpSpPr>
        <p:grpSpPr>
          <a:xfrm>
            <a:off x="3897344" y="1598464"/>
            <a:ext cx="2003362" cy="2002432"/>
            <a:chOff x="634947" y="1932711"/>
            <a:chExt cx="1588675" cy="1587938"/>
          </a:xfrm>
        </p:grpSpPr>
        <p:grpSp>
          <p:nvGrpSpPr>
            <p:cNvPr id="46" name="Google Shape;433;p20">
              <a:extLst>
                <a:ext uri="{FF2B5EF4-FFF2-40B4-BE49-F238E27FC236}">
                  <a16:creationId xmlns:a16="http://schemas.microsoft.com/office/drawing/2014/main" id="{E333AAAF-DEF1-4693-A696-46222CFAC3DC}"/>
                </a:ext>
              </a:extLst>
            </p:cNvPr>
            <p:cNvGrpSpPr/>
            <p:nvPr/>
          </p:nvGrpSpPr>
          <p:grpSpPr>
            <a:xfrm>
              <a:off x="634947" y="1932711"/>
              <a:ext cx="1588675" cy="1587938"/>
              <a:chOff x="350012" y="1451500"/>
              <a:chExt cx="1293900" cy="1293300"/>
            </a:xfrm>
          </p:grpSpPr>
          <p:sp>
            <p:nvSpPr>
              <p:cNvPr id="48" name="Google Shape;434;p20">
                <a:extLst>
                  <a:ext uri="{FF2B5EF4-FFF2-40B4-BE49-F238E27FC236}">
                    <a16:creationId xmlns:a16="http://schemas.microsoft.com/office/drawing/2014/main" id="{20693F74-098C-4469-8F7F-99FDB9E1405A}"/>
                  </a:ext>
                </a:extLst>
              </p:cNvPr>
              <p:cNvSpPr/>
              <p:nvPr/>
            </p:nvSpPr>
            <p:spPr>
              <a:xfrm>
                <a:off x="441050" y="1542250"/>
                <a:ext cx="1111800" cy="1111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nvGrpSpPr>
              <p:cNvPr id="49" name="Google Shape;435;p20">
                <a:extLst>
                  <a:ext uri="{FF2B5EF4-FFF2-40B4-BE49-F238E27FC236}">
                    <a16:creationId xmlns:a16="http://schemas.microsoft.com/office/drawing/2014/main" id="{83DC00B3-5EFA-4344-9CAC-2C196C40C562}"/>
                  </a:ext>
                </a:extLst>
              </p:cNvPr>
              <p:cNvGrpSpPr/>
              <p:nvPr/>
            </p:nvGrpSpPr>
            <p:grpSpPr>
              <a:xfrm>
                <a:off x="350012" y="1451500"/>
                <a:ext cx="1293900" cy="1293300"/>
                <a:chOff x="682922" y="1676875"/>
                <a:chExt cx="1293900" cy="1293300"/>
              </a:xfrm>
            </p:grpSpPr>
            <p:grpSp>
              <p:nvGrpSpPr>
                <p:cNvPr id="50" name="Google Shape;436;p20">
                  <a:extLst>
                    <a:ext uri="{FF2B5EF4-FFF2-40B4-BE49-F238E27FC236}">
                      <a16:creationId xmlns:a16="http://schemas.microsoft.com/office/drawing/2014/main" id="{320E71C4-60F0-4266-8C84-8E3F0F0D4F8D}"/>
                    </a:ext>
                  </a:extLst>
                </p:cNvPr>
                <p:cNvGrpSpPr/>
                <p:nvPr/>
              </p:nvGrpSpPr>
              <p:grpSpPr>
                <a:xfrm>
                  <a:off x="773828" y="1767628"/>
                  <a:ext cx="1112087" cy="1111794"/>
                  <a:chOff x="835419" y="1542400"/>
                  <a:chExt cx="1138500" cy="1138200"/>
                </a:xfrm>
              </p:grpSpPr>
              <p:sp>
                <p:nvSpPr>
                  <p:cNvPr id="52" name="Google Shape;437;p20">
                    <a:extLst>
                      <a:ext uri="{FF2B5EF4-FFF2-40B4-BE49-F238E27FC236}">
                        <a16:creationId xmlns:a16="http://schemas.microsoft.com/office/drawing/2014/main" id="{CA400C90-8211-47D9-A756-774AC1060B11}"/>
                      </a:ext>
                    </a:extLst>
                  </p:cNvPr>
                  <p:cNvSpPr/>
                  <p:nvPr/>
                </p:nvSpPr>
                <p:spPr>
                  <a:xfrm>
                    <a:off x="961869" y="1668700"/>
                    <a:ext cx="885600" cy="885600"/>
                  </a:xfrm>
                  <a:prstGeom prst="ellipse">
                    <a:avLst/>
                  </a:prstGeom>
                  <a:solidFill>
                    <a:srgbClr val="FFFFFF"/>
                  </a:solidFill>
                  <a:ln w="9525" cap="flat" cmpd="sng">
                    <a:solidFill>
                      <a:schemeClr val="bg1">
                        <a:lumMod val="85000"/>
                      </a:scheme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sp>
                <p:nvSpPr>
                  <p:cNvPr id="54" name="Google Shape;438;p20">
                    <a:extLst>
                      <a:ext uri="{FF2B5EF4-FFF2-40B4-BE49-F238E27FC236}">
                        <a16:creationId xmlns:a16="http://schemas.microsoft.com/office/drawing/2014/main" id="{CAF167E2-407B-4D0C-AA68-E5AAE523CB16}"/>
                      </a:ext>
                    </a:extLst>
                  </p:cNvPr>
                  <p:cNvSpPr/>
                  <p:nvPr/>
                </p:nvSpPr>
                <p:spPr>
                  <a:xfrm rot="4499683">
                    <a:off x="940026" y="1646711"/>
                    <a:ext cx="929287" cy="929577"/>
                  </a:xfrm>
                  <a:prstGeom prst="blockArc">
                    <a:avLst>
                      <a:gd name="adj1" fmla="val 10800000"/>
                      <a:gd name="adj2" fmla="val 19833901"/>
                      <a:gd name="adj3" fmla="val 4764"/>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sp>
              <p:nvSpPr>
                <p:cNvPr id="51" name="Google Shape;439;p20">
                  <a:extLst>
                    <a:ext uri="{FF2B5EF4-FFF2-40B4-BE49-F238E27FC236}">
                      <a16:creationId xmlns:a16="http://schemas.microsoft.com/office/drawing/2014/main" id="{F55A3CB2-0F66-4878-9125-2975208A586A}"/>
                    </a:ext>
                  </a:extLst>
                </p:cNvPr>
                <p:cNvSpPr/>
                <p:nvPr/>
              </p:nvSpPr>
              <p:spPr>
                <a:xfrm rot="-6379966">
                  <a:off x="808741" y="1802107"/>
                  <a:ext cx="1042261" cy="1042837"/>
                </a:xfrm>
                <a:prstGeom prst="blockArc">
                  <a:avLst>
                    <a:gd name="adj1" fmla="val 10800000"/>
                    <a:gd name="adj2" fmla="val 20072142"/>
                    <a:gd name="adj3" fmla="val 4718"/>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grpSp>
        <p:sp>
          <p:nvSpPr>
            <p:cNvPr id="47" name="Google Shape;444;p20">
              <a:extLst>
                <a:ext uri="{FF2B5EF4-FFF2-40B4-BE49-F238E27FC236}">
                  <a16:creationId xmlns:a16="http://schemas.microsoft.com/office/drawing/2014/main" id="{515D8CC3-7C59-4D64-86C5-131B7AB6F7F1}"/>
                </a:ext>
              </a:extLst>
            </p:cNvPr>
            <p:cNvSpPr txBox="1"/>
            <p:nvPr/>
          </p:nvSpPr>
          <p:spPr>
            <a:xfrm>
              <a:off x="826111" y="2363099"/>
              <a:ext cx="1166002" cy="787948"/>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rPr>
                <a:t>级联样式表</a:t>
              </a:r>
              <a:endParaRPr lang="en"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endParaRPr>
            </a:p>
          </p:txBody>
        </p:sp>
      </p:grpSp>
      <p:grpSp>
        <p:nvGrpSpPr>
          <p:cNvPr id="55" name="组合 54">
            <a:extLst>
              <a:ext uri="{FF2B5EF4-FFF2-40B4-BE49-F238E27FC236}">
                <a16:creationId xmlns:a16="http://schemas.microsoft.com/office/drawing/2014/main" id="{1CCA5635-19D8-4864-9DBA-AAD05C7D7BF1}"/>
              </a:ext>
            </a:extLst>
          </p:cNvPr>
          <p:cNvGrpSpPr/>
          <p:nvPr/>
        </p:nvGrpSpPr>
        <p:grpSpPr>
          <a:xfrm>
            <a:off x="6392894" y="1598464"/>
            <a:ext cx="2003362" cy="2002432"/>
            <a:chOff x="634947" y="1932711"/>
            <a:chExt cx="1588675" cy="1587938"/>
          </a:xfrm>
        </p:grpSpPr>
        <p:grpSp>
          <p:nvGrpSpPr>
            <p:cNvPr id="56" name="Google Shape;433;p20">
              <a:extLst>
                <a:ext uri="{FF2B5EF4-FFF2-40B4-BE49-F238E27FC236}">
                  <a16:creationId xmlns:a16="http://schemas.microsoft.com/office/drawing/2014/main" id="{8677B1FC-D60C-410F-A95B-8ED5A1CB4DF3}"/>
                </a:ext>
              </a:extLst>
            </p:cNvPr>
            <p:cNvGrpSpPr/>
            <p:nvPr/>
          </p:nvGrpSpPr>
          <p:grpSpPr>
            <a:xfrm>
              <a:off x="634947" y="1932711"/>
              <a:ext cx="1588675" cy="1587938"/>
              <a:chOff x="350012" y="1451500"/>
              <a:chExt cx="1293900" cy="1293300"/>
            </a:xfrm>
          </p:grpSpPr>
          <p:sp>
            <p:nvSpPr>
              <p:cNvPr id="58" name="Google Shape;434;p20">
                <a:extLst>
                  <a:ext uri="{FF2B5EF4-FFF2-40B4-BE49-F238E27FC236}">
                    <a16:creationId xmlns:a16="http://schemas.microsoft.com/office/drawing/2014/main" id="{DFB89EF5-4548-4185-A6E7-621A1DA5E575}"/>
                  </a:ext>
                </a:extLst>
              </p:cNvPr>
              <p:cNvSpPr/>
              <p:nvPr/>
            </p:nvSpPr>
            <p:spPr>
              <a:xfrm>
                <a:off x="441050" y="1542250"/>
                <a:ext cx="1111800" cy="1111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nvGrpSpPr>
              <p:cNvPr id="59" name="Google Shape;435;p20">
                <a:extLst>
                  <a:ext uri="{FF2B5EF4-FFF2-40B4-BE49-F238E27FC236}">
                    <a16:creationId xmlns:a16="http://schemas.microsoft.com/office/drawing/2014/main" id="{68F6039B-58C8-4760-B60E-B232416634F2}"/>
                  </a:ext>
                </a:extLst>
              </p:cNvPr>
              <p:cNvGrpSpPr/>
              <p:nvPr/>
            </p:nvGrpSpPr>
            <p:grpSpPr>
              <a:xfrm>
                <a:off x="350012" y="1451500"/>
                <a:ext cx="1293900" cy="1293300"/>
                <a:chOff x="682922" y="1676875"/>
                <a:chExt cx="1293900" cy="1293300"/>
              </a:xfrm>
            </p:grpSpPr>
            <p:grpSp>
              <p:nvGrpSpPr>
                <p:cNvPr id="60" name="Google Shape;436;p20">
                  <a:extLst>
                    <a:ext uri="{FF2B5EF4-FFF2-40B4-BE49-F238E27FC236}">
                      <a16:creationId xmlns:a16="http://schemas.microsoft.com/office/drawing/2014/main" id="{D15250A9-2B4E-44F7-9E5C-2E5725DB4B9C}"/>
                    </a:ext>
                  </a:extLst>
                </p:cNvPr>
                <p:cNvGrpSpPr/>
                <p:nvPr/>
              </p:nvGrpSpPr>
              <p:grpSpPr>
                <a:xfrm>
                  <a:off x="773828" y="1767628"/>
                  <a:ext cx="1112087" cy="1111794"/>
                  <a:chOff x="835419" y="1542400"/>
                  <a:chExt cx="1138500" cy="1138200"/>
                </a:xfrm>
              </p:grpSpPr>
              <p:sp>
                <p:nvSpPr>
                  <p:cNvPr id="62" name="Google Shape;437;p20">
                    <a:extLst>
                      <a:ext uri="{FF2B5EF4-FFF2-40B4-BE49-F238E27FC236}">
                        <a16:creationId xmlns:a16="http://schemas.microsoft.com/office/drawing/2014/main" id="{09E65035-BEF9-4886-86E4-BB8D36656C8E}"/>
                      </a:ext>
                    </a:extLst>
                  </p:cNvPr>
                  <p:cNvSpPr/>
                  <p:nvPr/>
                </p:nvSpPr>
                <p:spPr>
                  <a:xfrm>
                    <a:off x="961869" y="1668700"/>
                    <a:ext cx="885600" cy="885600"/>
                  </a:xfrm>
                  <a:prstGeom prst="ellipse">
                    <a:avLst/>
                  </a:prstGeom>
                  <a:solidFill>
                    <a:srgbClr val="FFFFFF"/>
                  </a:solidFill>
                  <a:ln w="9525" cap="flat" cmpd="sng">
                    <a:solidFill>
                      <a:schemeClr val="bg1">
                        <a:lumMod val="85000"/>
                      </a:scheme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sp>
                <p:nvSpPr>
                  <p:cNvPr id="63" name="Google Shape;438;p20">
                    <a:extLst>
                      <a:ext uri="{FF2B5EF4-FFF2-40B4-BE49-F238E27FC236}">
                        <a16:creationId xmlns:a16="http://schemas.microsoft.com/office/drawing/2014/main" id="{4356E2C0-77EE-467A-832B-AF922D4FBDD7}"/>
                      </a:ext>
                    </a:extLst>
                  </p:cNvPr>
                  <p:cNvSpPr/>
                  <p:nvPr/>
                </p:nvSpPr>
                <p:spPr>
                  <a:xfrm rot="4499683">
                    <a:off x="940026" y="1646711"/>
                    <a:ext cx="929287" cy="929577"/>
                  </a:xfrm>
                  <a:prstGeom prst="blockArc">
                    <a:avLst>
                      <a:gd name="adj1" fmla="val 10800000"/>
                      <a:gd name="adj2" fmla="val 19833901"/>
                      <a:gd name="adj3" fmla="val 4764"/>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sp>
              <p:nvSpPr>
                <p:cNvPr id="61" name="Google Shape;439;p20">
                  <a:extLst>
                    <a:ext uri="{FF2B5EF4-FFF2-40B4-BE49-F238E27FC236}">
                      <a16:creationId xmlns:a16="http://schemas.microsoft.com/office/drawing/2014/main" id="{1991C8B5-7EFE-49F5-B6DE-39E955E966DD}"/>
                    </a:ext>
                  </a:extLst>
                </p:cNvPr>
                <p:cNvSpPr/>
                <p:nvPr/>
              </p:nvSpPr>
              <p:spPr>
                <a:xfrm rot="-6379966">
                  <a:off x="808741" y="1802107"/>
                  <a:ext cx="1042261" cy="1042837"/>
                </a:xfrm>
                <a:prstGeom prst="blockArc">
                  <a:avLst>
                    <a:gd name="adj1" fmla="val 10800000"/>
                    <a:gd name="adj2" fmla="val 20072142"/>
                    <a:gd name="adj3" fmla="val 4718"/>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grpSp>
        <p:sp>
          <p:nvSpPr>
            <p:cNvPr id="57" name="Google Shape;444;p20">
              <a:extLst>
                <a:ext uri="{FF2B5EF4-FFF2-40B4-BE49-F238E27FC236}">
                  <a16:creationId xmlns:a16="http://schemas.microsoft.com/office/drawing/2014/main" id="{D3DBB49F-5A9D-49D1-AFC4-1282D60A81A9}"/>
                </a:ext>
              </a:extLst>
            </p:cNvPr>
            <p:cNvSpPr txBox="1"/>
            <p:nvPr/>
          </p:nvSpPr>
          <p:spPr>
            <a:xfrm>
              <a:off x="826111" y="2363099"/>
              <a:ext cx="1166002" cy="787948"/>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rPr>
                <a:t>脚本语言</a:t>
              </a:r>
              <a:endParaRPr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endParaRPr>
            </a:p>
          </p:txBody>
        </p:sp>
      </p:grpSp>
      <p:grpSp>
        <p:nvGrpSpPr>
          <p:cNvPr id="64" name="组合 63">
            <a:extLst>
              <a:ext uri="{FF2B5EF4-FFF2-40B4-BE49-F238E27FC236}">
                <a16:creationId xmlns:a16="http://schemas.microsoft.com/office/drawing/2014/main" id="{1564C662-BB71-4E4E-A656-6134EDC7DF53}"/>
              </a:ext>
            </a:extLst>
          </p:cNvPr>
          <p:cNvGrpSpPr/>
          <p:nvPr/>
        </p:nvGrpSpPr>
        <p:grpSpPr>
          <a:xfrm>
            <a:off x="8888444" y="1598464"/>
            <a:ext cx="2003362" cy="2002432"/>
            <a:chOff x="634947" y="1932711"/>
            <a:chExt cx="1588675" cy="1587938"/>
          </a:xfrm>
        </p:grpSpPr>
        <p:grpSp>
          <p:nvGrpSpPr>
            <p:cNvPr id="65" name="Google Shape;433;p20">
              <a:extLst>
                <a:ext uri="{FF2B5EF4-FFF2-40B4-BE49-F238E27FC236}">
                  <a16:creationId xmlns:a16="http://schemas.microsoft.com/office/drawing/2014/main" id="{0BAF3D74-FEA3-435B-875F-03C7C9FCDFEE}"/>
                </a:ext>
              </a:extLst>
            </p:cNvPr>
            <p:cNvGrpSpPr/>
            <p:nvPr/>
          </p:nvGrpSpPr>
          <p:grpSpPr>
            <a:xfrm>
              <a:off x="634947" y="1932711"/>
              <a:ext cx="1588675" cy="1587938"/>
              <a:chOff x="350012" y="1451500"/>
              <a:chExt cx="1293900" cy="1293300"/>
            </a:xfrm>
          </p:grpSpPr>
          <p:sp>
            <p:nvSpPr>
              <p:cNvPr id="67" name="Google Shape;434;p20">
                <a:extLst>
                  <a:ext uri="{FF2B5EF4-FFF2-40B4-BE49-F238E27FC236}">
                    <a16:creationId xmlns:a16="http://schemas.microsoft.com/office/drawing/2014/main" id="{1D3B4C8E-16A9-455A-A374-E6D4FD3782F1}"/>
                  </a:ext>
                </a:extLst>
              </p:cNvPr>
              <p:cNvSpPr/>
              <p:nvPr/>
            </p:nvSpPr>
            <p:spPr>
              <a:xfrm>
                <a:off x="441050" y="1542250"/>
                <a:ext cx="1111800" cy="1111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nvGrpSpPr>
              <p:cNvPr id="68" name="Google Shape;435;p20">
                <a:extLst>
                  <a:ext uri="{FF2B5EF4-FFF2-40B4-BE49-F238E27FC236}">
                    <a16:creationId xmlns:a16="http://schemas.microsoft.com/office/drawing/2014/main" id="{72B45052-5A0B-4F6C-BC6D-B02F8AE1ED26}"/>
                  </a:ext>
                </a:extLst>
              </p:cNvPr>
              <p:cNvGrpSpPr/>
              <p:nvPr/>
            </p:nvGrpSpPr>
            <p:grpSpPr>
              <a:xfrm>
                <a:off x="350012" y="1451500"/>
                <a:ext cx="1293900" cy="1293300"/>
                <a:chOff x="682922" y="1676875"/>
                <a:chExt cx="1293900" cy="1293300"/>
              </a:xfrm>
            </p:grpSpPr>
            <p:grpSp>
              <p:nvGrpSpPr>
                <p:cNvPr id="69" name="Google Shape;436;p20">
                  <a:extLst>
                    <a:ext uri="{FF2B5EF4-FFF2-40B4-BE49-F238E27FC236}">
                      <a16:creationId xmlns:a16="http://schemas.microsoft.com/office/drawing/2014/main" id="{93A1ED94-D93C-45D4-9022-9E06EADE04C4}"/>
                    </a:ext>
                  </a:extLst>
                </p:cNvPr>
                <p:cNvGrpSpPr/>
                <p:nvPr/>
              </p:nvGrpSpPr>
              <p:grpSpPr>
                <a:xfrm>
                  <a:off x="773828" y="1767628"/>
                  <a:ext cx="1112087" cy="1111794"/>
                  <a:chOff x="835419" y="1542400"/>
                  <a:chExt cx="1138500" cy="1138200"/>
                </a:xfrm>
              </p:grpSpPr>
              <p:sp>
                <p:nvSpPr>
                  <p:cNvPr id="71" name="Google Shape;437;p20">
                    <a:extLst>
                      <a:ext uri="{FF2B5EF4-FFF2-40B4-BE49-F238E27FC236}">
                        <a16:creationId xmlns:a16="http://schemas.microsoft.com/office/drawing/2014/main" id="{61A0EE54-F527-415C-83FB-2F784268D191}"/>
                      </a:ext>
                    </a:extLst>
                  </p:cNvPr>
                  <p:cNvSpPr/>
                  <p:nvPr/>
                </p:nvSpPr>
                <p:spPr>
                  <a:xfrm>
                    <a:off x="961869" y="1668700"/>
                    <a:ext cx="885600" cy="885600"/>
                  </a:xfrm>
                  <a:prstGeom prst="ellipse">
                    <a:avLst/>
                  </a:prstGeom>
                  <a:solidFill>
                    <a:srgbClr val="FFFFFF"/>
                  </a:solidFill>
                  <a:ln w="9525" cap="flat" cmpd="sng">
                    <a:solidFill>
                      <a:schemeClr val="bg1">
                        <a:lumMod val="85000"/>
                      </a:scheme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sp>
                <p:nvSpPr>
                  <p:cNvPr id="72" name="Google Shape;438;p20">
                    <a:extLst>
                      <a:ext uri="{FF2B5EF4-FFF2-40B4-BE49-F238E27FC236}">
                        <a16:creationId xmlns:a16="http://schemas.microsoft.com/office/drawing/2014/main" id="{415C4CC4-3B4E-4459-A9DC-75FEA30F3907}"/>
                      </a:ext>
                    </a:extLst>
                  </p:cNvPr>
                  <p:cNvSpPr/>
                  <p:nvPr/>
                </p:nvSpPr>
                <p:spPr>
                  <a:xfrm rot="4499683">
                    <a:off x="940026" y="1646711"/>
                    <a:ext cx="929287" cy="929577"/>
                  </a:xfrm>
                  <a:prstGeom prst="blockArc">
                    <a:avLst>
                      <a:gd name="adj1" fmla="val 10800000"/>
                      <a:gd name="adj2" fmla="val 19833901"/>
                      <a:gd name="adj3" fmla="val 4764"/>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sp>
              <p:nvSpPr>
                <p:cNvPr id="70" name="Google Shape;439;p20">
                  <a:extLst>
                    <a:ext uri="{FF2B5EF4-FFF2-40B4-BE49-F238E27FC236}">
                      <a16:creationId xmlns:a16="http://schemas.microsoft.com/office/drawing/2014/main" id="{4D71C7D2-55AD-4A6E-B2D2-4B2756DFFF7C}"/>
                    </a:ext>
                  </a:extLst>
                </p:cNvPr>
                <p:cNvSpPr/>
                <p:nvPr/>
              </p:nvSpPr>
              <p:spPr>
                <a:xfrm rot="-6379966">
                  <a:off x="808741" y="1802107"/>
                  <a:ext cx="1042261" cy="1042837"/>
                </a:xfrm>
                <a:prstGeom prst="blockArc">
                  <a:avLst>
                    <a:gd name="adj1" fmla="val 10800000"/>
                    <a:gd name="adj2" fmla="val 20072142"/>
                    <a:gd name="adj3" fmla="val 4718"/>
                  </a:avLst>
                </a:prstGeom>
                <a:gradFill>
                  <a:gsLst>
                    <a:gs pos="0">
                      <a:srgbClr val="4999E9"/>
                    </a:gs>
                    <a:gs pos="100000">
                      <a:srgbClr val="00B0F0"/>
                    </a:gs>
                  </a:gsLst>
                  <a:lin ang="18900000" scaled="1"/>
                </a:gra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字魂105号-简雅黑" panose="00000500000000000000" pitchFamily="2" charset="-122"/>
                    <a:cs typeface="字魂105号-简雅黑" panose="00000500000000000000" pitchFamily="2" charset="-122"/>
                    <a:sym typeface="Arial"/>
                  </a:endParaRPr>
                </a:p>
              </p:txBody>
            </p:sp>
          </p:grpSp>
        </p:grpSp>
        <p:sp>
          <p:nvSpPr>
            <p:cNvPr id="66" name="Google Shape;444;p20">
              <a:extLst>
                <a:ext uri="{FF2B5EF4-FFF2-40B4-BE49-F238E27FC236}">
                  <a16:creationId xmlns:a16="http://schemas.microsoft.com/office/drawing/2014/main" id="{2AB7521F-BB90-4FF3-B9B5-89267A3A34F6}"/>
                </a:ext>
              </a:extLst>
            </p:cNvPr>
            <p:cNvSpPr txBox="1"/>
            <p:nvPr/>
          </p:nvSpPr>
          <p:spPr>
            <a:xfrm>
              <a:off x="826111" y="2363099"/>
              <a:ext cx="1166002" cy="787948"/>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zh-CN" altLang="en-US"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rPr>
                <a:t>网络通信</a:t>
              </a:r>
              <a:endParaRPr sz="14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Fira Sans Extra Condensed Black"/>
                <a:sym typeface="Fira Sans Extra Condensed Black"/>
              </a:endParaRPr>
            </a:p>
          </p:txBody>
        </p:sp>
      </p:grpSp>
      <p:sp>
        <p:nvSpPr>
          <p:cNvPr id="73" name="矩形 72">
            <a:extLst>
              <a:ext uri="{FF2B5EF4-FFF2-40B4-BE49-F238E27FC236}">
                <a16:creationId xmlns:a16="http://schemas.microsoft.com/office/drawing/2014/main" id="{2697AE36-F9A4-4362-9F38-539DB152DA6E}"/>
              </a:ext>
            </a:extLst>
          </p:cNvPr>
          <p:cNvSpPr/>
          <p:nvPr/>
        </p:nvSpPr>
        <p:spPr>
          <a:xfrm>
            <a:off x="9041549" y="3635143"/>
            <a:ext cx="1805102" cy="1582293"/>
          </a:xfrm>
          <a:prstGeom prst="rect">
            <a:avLst/>
          </a:prstGeom>
          <a:noFill/>
        </p:spPr>
        <p:txBody>
          <a:bodyPr wrap="square" lIns="0" tIns="0" rIns="0" bIns="0" rtlCol="0">
            <a:spAutoFit/>
          </a:bodyPr>
          <a:lstStyle/>
          <a:p>
            <a:pPr algn="just" hangingPunct="0">
              <a:lnSpc>
                <a:spcPct val="150000"/>
              </a:lnSpc>
            </a:pP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HTTP</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协议是因特网上应用最为广泛的一种网络传输协议，所有的</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WWW</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文件都必须遵守这个标准。</a:t>
            </a:r>
          </a:p>
        </p:txBody>
      </p:sp>
      <p:sp>
        <p:nvSpPr>
          <p:cNvPr id="74" name="矩形 73">
            <a:extLst>
              <a:ext uri="{FF2B5EF4-FFF2-40B4-BE49-F238E27FC236}">
                <a16:creationId xmlns:a16="http://schemas.microsoft.com/office/drawing/2014/main" id="{DE869B23-5960-4715-B7BF-74CC5BB1C90C}"/>
              </a:ext>
            </a:extLst>
          </p:cNvPr>
          <p:cNvSpPr/>
          <p:nvPr/>
        </p:nvSpPr>
        <p:spPr>
          <a:xfrm>
            <a:off x="6493083" y="3635143"/>
            <a:ext cx="1805102" cy="1582293"/>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是一种由</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Netscape</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的</a:t>
            </a:r>
            <a:r>
              <a:rPr lang="en-US" altLang="zh-CN" sz="1400" dirty="0" err="1">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LiveScript</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发展而来的原型化继承的面向对象的动态类型的区分大小写的客户端脚本语言</a:t>
            </a:r>
          </a:p>
        </p:txBody>
      </p:sp>
      <p:sp>
        <p:nvSpPr>
          <p:cNvPr id="75" name="矩形 74">
            <a:extLst>
              <a:ext uri="{FF2B5EF4-FFF2-40B4-BE49-F238E27FC236}">
                <a16:creationId xmlns:a16="http://schemas.microsoft.com/office/drawing/2014/main" id="{7C8DFFA7-1824-4D02-B98F-393153B0BF36}"/>
              </a:ext>
            </a:extLst>
          </p:cNvPr>
          <p:cNvSpPr/>
          <p:nvPr/>
        </p:nvSpPr>
        <p:spPr>
          <a:xfrm>
            <a:off x="3944616" y="3635143"/>
            <a:ext cx="1805102" cy="1582293"/>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级联样式表简称“</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，通常又称为“风格样式表”，它是用来进行网页风格设计的。</a:t>
            </a:r>
          </a:p>
        </p:txBody>
      </p:sp>
      <p:sp>
        <p:nvSpPr>
          <p:cNvPr id="76" name="矩形 75">
            <a:extLst>
              <a:ext uri="{FF2B5EF4-FFF2-40B4-BE49-F238E27FC236}">
                <a16:creationId xmlns:a16="http://schemas.microsoft.com/office/drawing/2014/main" id="{D5EFDA5C-D442-447D-89CE-07EDAD82DD21}"/>
              </a:ext>
            </a:extLst>
          </p:cNvPr>
          <p:cNvSpPr/>
          <p:nvPr/>
        </p:nvSpPr>
        <p:spPr>
          <a:xfrm>
            <a:off x="1396149" y="3635143"/>
            <a:ext cx="1805102" cy="935962"/>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指的是超文本标记语言 </a:t>
            </a:r>
            <a:r>
              <a:rPr lang="en-US" altLang="zh-CN"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(Hyper Text Markup Language)</a:t>
            </a:r>
            <a:endParaRPr lang="zh-CN" altLang="en-US" sz="14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77" name="矩形: 圆角 76">
            <a:extLst>
              <a:ext uri="{FF2B5EF4-FFF2-40B4-BE49-F238E27FC236}">
                <a16:creationId xmlns:a16="http://schemas.microsoft.com/office/drawing/2014/main" id="{B5C60635-81DB-450D-9145-E47A71E6E5B8}"/>
              </a:ext>
            </a:extLst>
          </p:cNvPr>
          <p:cNvSpPr/>
          <p:nvPr/>
        </p:nvSpPr>
        <p:spPr>
          <a:xfrm>
            <a:off x="1496483" y="5185007"/>
            <a:ext cx="1591734"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HTML</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78" name="矩形: 圆角 77">
            <a:extLst>
              <a:ext uri="{FF2B5EF4-FFF2-40B4-BE49-F238E27FC236}">
                <a16:creationId xmlns:a16="http://schemas.microsoft.com/office/drawing/2014/main" id="{1E2C94DD-7C17-447E-BE63-B5B97BBA0E00}"/>
              </a:ext>
            </a:extLst>
          </p:cNvPr>
          <p:cNvSpPr/>
          <p:nvPr/>
        </p:nvSpPr>
        <p:spPr>
          <a:xfrm>
            <a:off x="3994150" y="5185007"/>
            <a:ext cx="1591734"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CSS</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79" name="矩形: 圆角 78">
            <a:extLst>
              <a:ext uri="{FF2B5EF4-FFF2-40B4-BE49-F238E27FC236}">
                <a16:creationId xmlns:a16="http://schemas.microsoft.com/office/drawing/2014/main" id="{A41B46A3-8E9C-4563-BF61-93C32405D260}"/>
              </a:ext>
            </a:extLst>
          </p:cNvPr>
          <p:cNvSpPr/>
          <p:nvPr/>
        </p:nvSpPr>
        <p:spPr>
          <a:xfrm>
            <a:off x="6491817" y="5185007"/>
            <a:ext cx="1591734"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JAVASCRIPT</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80" name="矩形: 圆角 79">
            <a:extLst>
              <a:ext uri="{FF2B5EF4-FFF2-40B4-BE49-F238E27FC236}">
                <a16:creationId xmlns:a16="http://schemas.microsoft.com/office/drawing/2014/main" id="{0B1AA002-BB79-4E6F-B40A-DC0DCFD02993}"/>
              </a:ext>
            </a:extLst>
          </p:cNvPr>
          <p:cNvSpPr/>
          <p:nvPr/>
        </p:nvSpPr>
        <p:spPr>
          <a:xfrm>
            <a:off x="8989483" y="5185007"/>
            <a:ext cx="1591734" cy="535259"/>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r>
              <a:rPr lang="en-US" altLang="zh-CN"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rPr>
              <a:t>HTTP</a:t>
            </a:r>
            <a:endParaRPr lang="zh-CN" altLang="en-US" sz="1600" kern="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Tree>
    <p:extLst>
      <p:ext uri="{BB962C8B-B14F-4D97-AF65-F5344CB8AC3E}">
        <p14:creationId xmlns:p14="http://schemas.microsoft.com/office/powerpoint/2010/main" val="41572250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childTnLst>
                          </p:cTn>
                        </p:par>
                        <p:par>
                          <p:cTn id="32" fill="hold">
                            <p:stCondLst>
                              <p:cond delay="1500"/>
                            </p:stCondLst>
                            <p:childTnLst>
                              <p:par>
                                <p:cTn id="33" presetID="31" presetClass="entr" presetSubtype="0"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1000" fill="hold"/>
                                        <p:tgtEl>
                                          <p:spTgt spid="45"/>
                                        </p:tgtEl>
                                        <p:attrNameLst>
                                          <p:attrName>ppt_w</p:attrName>
                                        </p:attrNameLst>
                                      </p:cBhvr>
                                      <p:tavLst>
                                        <p:tav tm="0">
                                          <p:val>
                                            <p:fltVal val="0"/>
                                          </p:val>
                                        </p:tav>
                                        <p:tav tm="100000">
                                          <p:val>
                                            <p:strVal val="#ppt_w"/>
                                          </p:val>
                                        </p:tav>
                                      </p:tavLst>
                                    </p:anim>
                                    <p:anim calcmode="lin" valueType="num">
                                      <p:cBhvr>
                                        <p:cTn id="36" dur="1000" fill="hold"/>
                                        <p:tgtEl>
                                          <p:spTgt spid="45"/>
                                        </p:tgtEl>
                                        <p:attrNameLst>
                                          <p:attrName>ppt_h</p:attrName>
                                        </p:attrNameLst>
                                      </p:cBhvr>
                                      <p:tavLst>
                                        <p:tav tm="0">
                                          <p:val>
                                            <p:fltVal val="0"/>
                                          </p:val>
                                        </p:tav>
                                        <p:tav tm="100000">
                                          <p:val>
                                            <p:strVal val="#ppt_h"/>
                                          </p:val>
                                        </p:tav>
                                      </p:tavLst>
                                    </p:anim>
                                    <p:anim calcmode="lin" valueType="num">
                                      <p:cBhvr>
                                        <p:cTn id="37" dur="1000" fill="hold"/>
                                        <p:tgtEl>
                                          <p:spTgt spid="45"/>
                                        </p:tgtEl>
                                        <p:attrNameLst>
                                          <p:attrName>style.rotation</p:attrName>
                                        </p:attrNameLst>
                                      </p:cBhvr>
                                      <p:tavLst>
                                        <p:tav tm="0">
                                          <p:val>
                                            <p:fltVal val="90"/>
                                          </p:val>
                                        </p:tav>
                                        <p:tav tm="100000">
                                          <p:val>
                                            <p:fltVal val="0"/>
                                          </p:val>
                                        </p:tav>
                                      </p:tavLst>
                                    </p:anim>
                                    <p:animEffect transition="in" filter="fade">
                                      <p:cBhvr>
                                        <p:cTn id="38" dur="1000"/>
                                        <p:tgtEl>
                                          <p:spTgt spid="45"/>
                                        </p:tgtEl>
                                      </p:cBhvr>
                                    </p:animEffect>
                                  </p:childTnLst>
                                </p:cTn>
                              </p:par>
                            </p:childTnLst>
                          </p:cTn>
                        </p:par>
                        <p:par>
                          <p:cTn id="39" fill="hold">
                            <p:stCondLst>
                              <p:cond delay="2500"/>
                            </p:stCondLst>
                            <p:childTnLst>
                              <p:par>
                                <p:cTn id="40" presetID="31"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1000" fill="hold"/>
                                        <p:tgtEl>
                                          <p:spTgt spid="55"/>
                                        </p:tgtEl>
                                        <p:attrNameLst>
                                          <p:attrName>ppt_w</p:attrName>
                                        </p:attrNameLst>
                                      </p:cBhvr>
                                      <p:tavLst>
                                        <p:tav tm="0">
                                          <p:val>
                                            <p:fltVal val="0"/>
                                          </p:val>
                                        </p:tav>
                                        <p:tav tm="100000">
                                          <p:val>
                                            <p:strVal val="#ppt_w"/>
                                          </p:val>
                                        </p:tav>
                                      </p:tavLst>
                                    </p:anim>
                                    <p:anim calcmode="lin" valueType="num">
                                      <p:cBhvr>
                                        <p:cTn id="43" dur="1000" fill="hold"/>
                                        <p:tgtEl>
                                          <p:spTgt spid="55"/>
                                        </p:tgtEl>
                                        <p:attrNameLst>
                                          <p:attrName>ppt_h</p:attrName>
                                        </p:attrNameLst>
                                      </p:cBhvr>
                                      <p:tavLst>
                                        <p:tav tm="0">
                                          <p:val>
                                            <p:fltVal val="0"/>
                                          </p:val>
                                        </p:tav>
                                        <p:tav tm="100000">
                                          <p:val>
                                            <p:strVal val="#ppt_h"/>
                                          </p:val>
                                        </p:tav>
                                      </p:tavLst>
                                    </p:anim>
                                    <p:anim calcmode="lin" valueType="num">
                                      <p:cBhvr>
                                        <p:cTn id="44" dur="1000" fill="hold"/>
                                        <p:tgtEl>
                                          <p:spTgt spid="55"/>
                                        </p:tgtEl>
                                        <p:attrNameLst>
                                          <p:attrName>style.rotation</p:attrName>
                                        </p:attrNameLst>
                                      </p:cBhvr>
                                      <p:tavLst>
                                        <p:tav tm="0">
                                          <p:val>
                                            <p:fltVal val="90"/>
                                          </p:val>
                                        </p:tav>
                                        <p:tav tm="100000">
                                          <p:val>
                                            <p:fltVal val="0"/>
                                          </p:val>
                                        </p:tav>
                                      </p:tavLst>
                                    </p:anim>
                                    <p:animEffect transition="in" filter="fade">
                                      <p:cBhvr>
                                        <p:cTn id="45" dur="1000"/>
                                        <p:tgtEl>
                                          <p:spTgt spid="55"/>
                                        </p:tgtEl>
                                      </p:cBhvr>
                                    </p:animEffect>
                                  </p:childTnLst>
                                </p:cTn>
                              </p:par>
                            </p:childTnLst>
                          </p:cTn>
                        </p:par>
                        <p:par>
                          <p:cTn id="46" fill="hold">
                            <p:stCondLst>
                              <p:cond delay="3500"/>
                            </p:stCondLst>
                            <p:childTnLst>
                              <p:par>
                                <p:cTn id="47" presetID="31"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1000" fill="hold"/>
                                        <p:tgtEl>
                                          <p:spTgt spid="64"/>
                                        </p:tgtEl>
                                        <p:attrNameLst>
                                          <p:attrName>ppt_w</p:attrName>
                                        </p:attrNameLst>
                                      </p:cBhvr>
                                      <p:tavLst>
                                        <p:tav tm="0">
                                          <p:val>
                                            <p:fltVal val="0"/>
                                          </p:val>
                                        </p:tav>
                                        <p:tav tm="100000">
                                          <p:val>
                                            <p:strVal val="#ppt_w"/>
                                          </p:val>
                                        </p:tav>
                                      </p:tavLst>
                                    </p:anim>
                                    <p:anim calcmode="lin" valueType="num">
                                      <p:cBhvr>
                                        <p:cTn id="50" dur="1000" fill="hold"/>
                                        <p:tgtEl>
                                          <p:spTgt spid="64"/>
                                        </p:tgtEl>
                                        <p:attrNameLst>
                                          <p:attrName>ppt_h</p:attrName>
                                        </p:attrNameLst>
                                      </p:cBhvr>
                                      <p:tavLst>
                                        <p:tav tm="0">
                                          <p:val>
                                            <p:fltVal val="0"/>
                                          </p:val>
                                        </p:tav>
                                        <p:tav tm="100000">
                                          <p:val>
                                            <p:strVal val="#ppt_h"/>
                                          </p:val>
                                        </p:tav>
                                      </p:tavLst>
                                    </p:anim>
                                    <p:anim calcmode="lin" valueType="num">
                                      <p:cBhvr>
                                        <p:cTn id="51" dur="1000" fill="hold"/>
                                        <p:tgtEl>
                                          <p:spTgt spid="64"/>
                                        </p:tgtEl>
                                        <p:attrNameLst>
                                          <p:attrName>style.rotation</p:attrName>
                                        </p:attrNameLst>
                                      </p:cBhvr>
                                      <p:tavLst>
                                        <p:tav tm="0">
                                          <p:val>
                                            <p:fltVal val="90"/>
                                          </p:val>
                                        </p:tav>
                                        <p:tav tm="100000">
                                          <p:val>
                                            <p:fltVal val="0"/>
                                          </p:val>
                                        </p:tav>
                                      </p:tavLst>
                                    </p:anim>
                                    <p:animEffect transition="in" filter="fade">
                                      <p:cBhvr>
                                        <p:cTn id="52" dur="1000"/>
                                        <p:tgtEl>
                                          <p:spTgt spid="64"/>
                                        </p:tgtEl>
                                      </p:cBhvr>
                                    </p:animEffect>
                                  </p:childTnLst>
                                </p:cTn>
                              </p:par>
                            </p:childTnLst>
                          </p:cTn>
                        </p:par>
                        <p:par>
                          <p:cTn id="53" fill="hold">
                            <p:stCondLst>
                              <p:cond delay="4500"/>
                            </p:stCondLst>
                            <p:childTnLst>
                              <p:par>
                                <p:cTn id="54" presetID="42" presetClass="entr" presetSubtype="0" fill="hold" grpId="0"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1000"/>
                                        <p:tgtEl>
                                          <p:spTgt spid="73"/>
                                        </p:tgtEl>
                                      </p:cBhvr>
                                    </p:animEffect>
                                    <p:anim calcmode="lin" valueType="num">
                                      <p:cBhvr>
                                        <p:cTn id="57" dur="1000" fill="hold"/>
                                        <p:tgtEl>
                                          <p:spTgt spid="73"/>
                                        </p:tgtEl>
                                        <p:attrNameLst>
                                          <p:attrName>ppt_x</p:attrName>
                                        </p:attrNameLst>
                                      </p:cBhvr>
                                      <p:tavLst>
                                        <p:tav tm="0">
                                          <p:val>
                                            <p:strVal val="#ppt_x"/>
                                          </p:val>
                                        </p:tav>
                                        <p:tav tm="100000">
                                          <p:val>
                                            <p:strVal val="#ppt_x"/>
                                          </p:val>
                                        </p:tav>
                                      </p:tavLst>
                                    </p:anim>
                                    <p:anim calcmode="lin" valueType="num">
                                      <p:cBhvr>
                                        <p:cTn id="58" dur="1000" fill="hold"/>
                                        <p:tgtEl>
                                          <p:spTgt spid="73"/>
                                        </p:tgtEl>
                                        <p:attrNameLst>
                                          <p:attrName>ppt_y</p:attrName>
                                        </p:attrNameLst>
                                      </p:cBhvr>
                                      <p:tavLst>
                                        <p:tav tm="0">
                                          <p:val>
                                            <p:strVal val="#ppt_y+.1"/>
                                          </p:val>
                                        </p:tav>
                                        <p:tav tm="100000">
                                          <p:val>
                                            <p:strVal val="#ppt_y"/>
                                          </p:val>
                                        </p:tav>
                                      </p:tavLst>
                                    </p:anim>
                                  </p:childTnLst>
                                </p:cTn>
                              </p:par>
                            </p:childTnLst>
                          </p:cTn>
                        </p:par>
                        <p:par>
                          <p:cTn id="59" fill="hold">
                            <p:stCondLst>
                              <p:cond delay="5500"/>
                            </p:stCondLst>
                            <p:childTnLst>
                              <p:par>
                                <p:cTn id="60" presetID="42"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childTnLst>
                          </p:cTn>
                        </p:par>
                        <p:par>
                          <p:cTn id="65" fill="hold">
                            <p:stCondLst>
                              <p:cond delay="6500"/>
                            </p:stCondLst>
                            <p:childTnLst>
                              <p:par>
                                <p:cTn id="66" presetID="42" presetClass="entr" presetSubtype="0" fill="hold" grpId="0"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1000"/>
                                        <p:tgtEl>
                                          <p:spTgt spid="75"/>
                                        </p:tgtEl>
                                      </p:cBhvr>
                                    </p:animEffect>
                                    <p:anim calcmode="lin" valueType="num">
                                      <p:cBhvr>
                                        <p:cTn id="69" dur="1000" fill="hold"/>
                                        <p:tgtEl>
                                          <p:spTgt spid="75"/>
                                        </p:tgtEl>
                                        <p:attrNameLst>
                                          <p:attrName>ppt_x</p:attrName>
                                        </p:attrNameLst>
                                      </p:cBhvr>
                                      <p:tavLst>
                                        <p:tav tm="0">
                                          <p:val>
                                            <p:strVal val="#ppt_x"/>
                                          </p:val>
                                        </p:tav>
                                        <p:tav tm="100000">
                                          <p:val>
                                            <p:strVal val="#ppt_x"/>
                                          </p:val>
                                        </p:tav>
                                      </p:tavLst>
                                    </p:anim>
                                    <p:anim calcmode="lin" valueType="num">
                                      <p:cBhvr>
                                        <p:cTn id="70" dur="1000" fill="hold"/>
                                        <p:tgtEl>
                                          <p:spTgt spid="75"/>
                                        </p:tgtEl>
                                        <p:attrNameLst>
                                          <p:attrName>ppt_y</p:attrName>
                                        </p:attrNameLst>
                                      </p:cBhvr>
                                      <p:tavLst>
                                        <p:tav tm="0">
                                          <p:val>
                                            <p:strVal val="#ppt_y+.1"/>
                                          </p:val>
                                        </p:tav>
                                        <p:tav tm="100000">
                                          <p:val>
                                            <p:strVal val="#ppt_y"/>
                                          </p:val>
                                        </p:tav>
                                      </p:tavLst>
                                    </p:anim>
                                  </p:childTnLst>
                                </p:cTn>
                              </p:par>
                            </p:childTnLst>
                          </p:cTn>
                        </p:par>
                        <p:par>
                          <p:cTn id="71" fill="hold">
                            <p:stCondLst>
                              <p:cond delay="7500"/>
                            </p:stCondLst>
                            <p:childTnLst>
                              <p:par>
                                <p:cTn id="72" presetID="42" presetClass="entr" presetSubtype="0" fill="hold" grpId="0"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1000"/>
                                        <p:tgtEl>
                                          <p:spTgt spid="76"/>
                                        </p:tgtEl>
                                      </p:cBhvr>
                                    </p:animEffect>
                                    <p:anim calcmode="lin" valueType="num">
                                      <p:cBhvr>
                                        <p:cTn id="75" dur="1000" fill="hold"/>
                                        <p:tgtEl>
                                          <p:spTgt spid="76"/>
                                        </p:tgtEl>
                                        <p:attrNameLst>
                                          <p:attrName>ppt_x</p:attrName>
                                        </p:attrNameLst>
                                      </p:cBhvr>
                                      <p:tavLst>
                                        <p:tav tm="0">
                                          <p:val>
                                            <p:strVal val="#ppt_x"/>
                                          </p:val>
                                        </p:tav>
                                        <p:tav tm="100000">
                                          <p:val>
                                            <p:strVal val="#ppt_x"/>
                                          </p:val>
                                        </p:tav>
                                      </p:tavLst>
                                    </p:anim>
                                    <p:anim calcmode="lin" valueType="num">
                                      <p:cBhvr>
                                        <p:cTn id="76" dur="1000" fill="hold"/>
                                        <p:tgtEl>
                                          <p:spTgt spid="76"/>
                                        </p:tgtEl>
                                        <p:attrNameLst>
                                          <p:attrName>ppt_y</p:attrName>
                                        </p:attrNameLst>
                                      </p:cBhvr>
                                      <p:tavLst>
                                        <p:tav tm="0">
                                          <p:val>
                                            <p:strVal val="#ppt_y+.1"/>
                                          </p:val>
                                        </p:tav>
                                        <p:tav tm="100000">
                                          <p:val>
                                            <p:strVal val="#ppt_y"/>
                                          </p:val>
                                        </p:tav>
                                      </p:tavLst>
                                    </p:anim>
                                  </p:childTnLst>
                                </p:cTn>
                              </p:par>
                            </p:childTnLst>
                          </p:cTn>
                        </p:par>
                        <p:par>
                          <p:cTn id="77" fill="hold">
                            <p:stCondLst>
                              <p:cond delay="8500"/>
                            </p:stCondLst>
                            <p:childTnLst>
                              <p:par>
                                <p:cTn id="78" presetID="22" presetClass="entr" presetSubtype="8" fill="hold" grpId="0" nodeType="after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wipe(left)">
                                      <p:cBhvr>
                                        <p:cTn id="80" dur="500"/>
                                        <p:tgtEl>
                                          <p:spTgt spid="77"/>
                                        </p:tgtEl>
                                      </p:cBhvr>
                                    </p:animEffect>
                                  </p:childTnLst>
                                </p:cTn>
                              </p:par>
                            </p:childTnLst>
                          </p:cTn>
                        </p:par>
                        <p:par>
                          <p:cTn id="81" fill="hold">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left)">
                                      <p:cBhvr>
                                        <p:cTn id="84" dur="500"/>
                                        <p:tgtEl>
                                          <p:spTgt spid="78"/>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left)">
                                      <p:cBhvr>
                                        <p:cTn id="88" dur="500"/>
                                        <p:tgtEl>
                                          <p:spTgt spid="79"/>
                                        </p:tgtEl>
                                      </p:cBhvr>
                                    </p:animEffect>
                                  </p:childTnLst>
                                </p:cTn>
                              </p:par>
                            </p:childTnLst>
                          </p:cTn>
                        </p:par>
                        <p:par>
                          <p:cTn id="89" fill="hold">
                            <p:stCondLst>
                              <p:cond delay="10000"/>
                            </p:stCondLst>
                            <p:childTnLst>
                              <p:par>
                                <p:cTn id="90" presetID="22" presetClass="entr" presetSubtype="8"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wipe(left)">
                                      <p:cBhvr>
                                        <p:cTn id="9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73" grpId="0"/>
      <p:bldP spid="74" grpId="0"/>
      <p:bldP spid="75" grpId="0"/>
      <p:bldP spid="76" grpId="0"/>
      <p:bldP spid="77" grpId="0" animBg="1"/>
      <p:bldP spid="78" grpId="0" animBg="1"/>
      <p:bldP spid="79"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前端介绍</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cxnSp>
        <p:nvCxnSpPr>
          <p:cNvPr id="12" name="直接连接符 11">
            <a:extLst>
              <a:ext uri="{FF2B5EF4-FFF2-40B4-BE49-F238E27FC236}">
                <a16:creationId xmlns:a16="http://schemas.microsoft.com/office/drawing/2014/main" id="{6934241E-E70A-4111-B17E-135363F4A3D0}"/>
              </a:ext>
            </a:extLst>
          </p:cNvPr>
          <p:cNvCxnSpPr>
            <a:cxnSpLocks/>
          </p:cNvCxnSpPr>
          <p:nvPr/>
        </p:nvCxnSpPr>
        <p:spPr>
          <a:xfrm>
            <a:off x="5803900" y="1993900"/>
            <a:ext cx="0" cy="3390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BB03BCC-F07F-4EB3-B529-DF7736B9ED9A}"/>
              </a:ext>
            </a:extLst>
          </p:cNvPr>
          <p:cNvSpPr/>
          <p:nvPr/>
        </p:nvSpPr>
        <p:spPr>
          <a:xfrm>
            <a:off x="1095587" y="1752600"/>
            <a:ext cx="2003210" cy="952493"/>
          </a:xfrm>
          <a:prstGeom prst="rect">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41" name="矩形 40">
            <a:extLst>
              <a:ext uri="{FF2B5EF4-FFF2-40B4-BE49-F238E27FC236}">
                <a16:creationId xmlns:a16="http://schemas.microsoft.com/office/drawing/2014/main" id="{BE136265-6F01-45D2-8B82-6B8C721CD710}"/>
              </a:ext>
            </a:extLst>
          </p:cNvPr>
          <p:cNvSpPr/>
          <p:nvPr/>
        </p:nvSpPr>
        <p:spPr>
          <a:xfrm>
            <a:off x="1527386" y="2044700"/>
            <a:ext cx="3583195" cy="3225795"/>
          </a:xfrm>
          <a:prstGeom prst="rect">
            <a:avLst/>
          </a:prstGeom>
          <a:blipFill dpi="0" rotWithShape="1">
            <a:blip r:embed="rId2"/>
            <a:srcRect/>
            <a:stretch>
              <a:fillRect l="-17519" r="-17519"/>
            </a:stretch>
          </a:blip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rtlCol="0" anchor="ctr"/>
          <a:lstStyle/>
          <a:p>
            <a:pPr algn="ctr"/>
            <a:endParaRPr lang="zh-CN" altLang="en-US" sz="2400" ker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endParaRPr>
          </a:p>
        </p:txBody>
      </p:sp>
      <p:sp>
        <p:nvSpPr>
          <p:cNvPr id="42" name="矩形 41">
            <a:extLst>
              <a:ext uri="{FF2B5EF4-FFF2-40B4-BE49-F238E27FC236}">
                <a16:creationId xmlns:a16="http://schemas.microsoft.com/office/drawing/2014/main" id="{DE2330D0-B6C0-463A-A6DD-FDB9FEDE3FDD}"/>
              </a:ext>
            </a:extLst>
          </p:cNvPr>
          <p:cNvSpPr/>
          <p:nvPr/>
        </p:nvSpPr>
        <p:spPr>
          <a:xfrm>
            <a:off x="6298348" y="2085743"/>
            <a:ext cx="3836251" cy="3572260"/>
          </a:xfrm>
          <a:prstGeom prst="rect">
            <a:avLst/>
          </a:prstGeom>
          <a:noFill/>
        </p:spPr>
        <p:txBody>
          <a:bodyPr wrap="square" lIns="0" tIns="0" rIns="0" bIns="0" rtlCol="0">
            <a:spAutoFit/>
          </a:bodyPr>
          <a:lstStyle/>
          <a:p>
            <a:pPr algn="just" hangingPunct="0">
              <a:lnSpc>
                <a:spcPct val="150000"/>
              </a:lnSpc>
            </a:pP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前端开发是创建</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WEB</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页面或</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APP</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等前端界面呈现给用户的过程，通过</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及</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JavaScript</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以及衍生出来的各种技术、框架、解决方案，来实现互联网产品的用户界面交互 </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 </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p>
          <a:p>
            <a:pPr algn="just" hangingPunct="0">
              <a:lnSpc>
                <a:spcPct val="150000"/>
              </a:lnSpc>
            </a:pP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前端开发从网页制作演变而来，名称上有很明显的时代特征。在互联网的演化进程中，网页制作是</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Web1.0</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时代的产物，早期网站主要内容都是静态，以图片和文字为主，用户使用网站的行为也以浏览为主。随着互联网技术的发展和</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HTML5</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CSS3</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的应用，现代网页更加美观，交互效果显著，功能更加强大。 </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[2] </a:t>
            </a:r>
          </a:p>
          <a:p>
            <a:pPr algn="just" hangingPunct="0">
              <a:lnSpc>
                <a:spcPct val="150000"/>
              </a:lnSpc>
            </a:pP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前端开发跟随移动互联网发展带来了大量高性能的移动终端设备应用。</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HTML5</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Node.js</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的广泛应用，各类</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UI</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框架，</a:t>
            </a:r>
            <a:r>
              <a:rPr lang="en-US" altLang="zh-CN"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JS</a:t>
            </a:r>
            <a:r>
              <a:rPr lang="zh-CN" altLang="en-US" sz="1200" dirty="0">
                <a:solidFill>
                  <a:schemeClr val="bg1">
                    <a:lumMod val="50000"/>
                  </a:schemeClr>
                </a:solidFill>
                <a:latin typeface="思源黑体 CN Regular" panose="020B0500000000000000" pitchFamily="34" charset="-122"/>
                <a:ea typeface="思源黑体 CN Regular" panose="020B0500000000000000" pitchFamily="34" charset="-122"/>
                <a:cs typeface="+mn-ea"/>
                <a:sym typeface="+mn-lt"/>
              </a:rPr>
              <a:t>类库层出不穷，开发难度也在逐步提升。</a:t>
            </a:r>
          </a:p>
        </p:txBody>
      </p:sp>
      <p:pic>
        <p:nvPicPr>
          <p:cNvPr id="19" name="图片 18">
            <a:extLst>
              <a:ext uri="{FF2B5EF4-FFF2-40B4-BE49-F238E27FC236}">
                <a16:creationId xmlns:a16="http://schemas.microsoft.com/office/drawing/2014/main" id="{8055E5D8-64E2-4D37-8DC7-C4061861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386" y="2044700"/>
            <a:ext cx="3583194" cy="3225792"/>
          </a:xfrm>
          <a:prstGeom prst="rect">
            <a:avLst/>
          </a:prstGeom>
        </p:spPr>
      </p:pic>
      <p:sp>
        <p:nvSpPr>
          <p:cNvPr id="18" name="椭圆 17">
            <a:extLst>
              <a:ext uri="{FF2B5EF4-FFF2-40B4-BE49-F238E27FC236}">
                <a16:creationId xmlns:a16="http://schemas.microsoft.com/office/drawing/2014/main" id="{437E3EEA-8BC1-4514-974F-5B05D6664197}"/>
              </a:ext>
            </a:extLst>
          </p:cNvPr>
          <p:cNvSpPr/>
          <p:nvPr/>
        </p:nvSpPr>
        <p:spPr>
          <a:xfrm>
            <a:off x="4572000" y="4616450"/>
            <a:ext cx="977900" cy="977900"/>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43" name="Freeform 25">
            <a:extLst>
              <a:ext uri="{FF2B5EF4-FFF2-40B4-BE49-F238E27FC236}">
                <a16:creationId xmlns:a16="http://schemas.microsoft.com/office/drawing/2014/main" id="{EEB5D46D-0FA8-496A-8DC4-55A676C525CC}"/>
              </a:ext>
            </a:extLst>
          </p:cNvPr>
          <p:cNvSpPr>
            <a:spLocks noEditPoints="1"/>
          </p:cNvSpPr>
          <p:nvPr/>
        </p:nvSpPr>
        <p:spPr bwMode="auto">
          <a:xfrm>
            <a:off x="4822439" y="4872279"/>
            <a:ext cx="477022" cy="466243"/>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659729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 calcmode="lin" valueType="num">
                                      <p:cBhvr>
                                        <p:cTn id="43" dur="1000" fill="hold"/>
                                        <p:tgtEl>
                                          <p:spTgt spid="18"/>
                                        </p:tgtEl>
                                        <p:attrNameLst>
                                          <p:attrName>style.rotation</p:attrName>
                                        </p:attrNameLst>
                                      </p:cBhvr>
                                      <p:tavLst>
                                        <p:tav tm="0">
                                          <p:val>
                                            <p:fltVal val="90"/>
                                          </p:val>
                                        </p:tav>
                                        <p:tav tm="100000">
                                          <p:val>
                                            <p:fltVal val="0"/>
                                          </p:val>
                                        </p:tav>
                                      </p:tavLst>
                                    </p:anim>
                                    <p:animEffect transition="in" filter="fade">
                                      <p:cBhvr>
                                        <p:cTn id="44" dur="1000"/>
                                        <p:tgtEl>
                                          <p:spTgt spid="18"/>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1000" fill="hold"/>
                                        <p:tgtEl>
                                          <p:spTgt spid="43"/>
                                        </p:tgtEl>
                                        <p:attrNameLst>
                                          <p:attrName>ppt_w</p:attrName>
                                        </p:attrNameLst>
                                      </p:cBhvr>
                                      <p:tavLst>
                                        <p:tav tm="0">
                                          <p:val>
                                            <p:fltVal val="0"/>
                                          </p:val>
                                        </p:tav>
                                        <p:tav tm="100000">
                                          <p:val>
                                            <p:strVal val="#ppt_w"/>
                                          </p:val>
                                        </p:tav>
                                      </p:tavLst>
                                    </p:anim>
                                    <p:anim calcmode="lin" valueType="num">
                                      <p:cBhvr>
                                        <p:cTn id="48" dur="1000" fill="hold"/>
                                        <p:tgtEl>
                                          <p:spTgt spid="43"/>
                                        </p:tgtEl>
                                        <p:attrNameLst>
                                          <p:attrName>ppt_h</p:attrName>
                                        </p:attrNameLst>
                                      </p:cBhvr>
                                      <p:tavLst>
                                        <p:tav tm="0">
                                          <p:val>
                                            <p:fltVal val="0"/>
                                          </p:val>
                                        </p:tav>
                                        <p:tav tm="100000">
                                          <p:val>
                                            <p:strVal val="#ppt_h"/>
                                          </p:val>
                                        </p:tav>
                                      </p:tavLst>
                                    </p:anim>
                                    <p:anim calcmode="lin" valueType="num">
                                      <p:cBhvr>
                                        <p:cTn id="49" dur="1000" fill="hold"/>
                                        <p:tgtEl>
                                          <p:spTgt spid="43"/>
                                        </p:tgtEl>
                                        <p:attrNameLst>
                                          <p:attrName>style.rotation</p:attrName>
                                        </p:attrNameLst>
                                      </p:cBhvr>
                                      <p:tavLst>
                                        <p:tav tm="0">
                                          <p:val>
                                            <p:fltVal val="90"/>
                                          </p:val>
                                        </p:tav>
                                        <p:tav tm="100000">
                                          <p:val>
                                            <p:fltVal val="0"/>
                                          </p:val>
                                        </p:tav>
                                      </p:tavLst>
                                    </p:anim>
                                    <p:animEffect transition="in" filter="fade">
                                      <p:cBhvr>
                                        <p:cTn id="50" dur="10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par>
                          <p:cTn id="56" fill="hold">
                            <p:stCondLst>
                              <p:cond delay="500"/>
                            </p:stCondLst>
                            <p:childTnLst>
                              <p:par>
                                <p:cTn id="57" presetID="42"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anim calcmode="lin" valueType="num">
                                      <p:cBhvr>
                                        <p:cTn id="60" dur="1000" fill="hold"/>
                                        <p:tgtEl>
                                          <p:spTgt spid="42"/>
                                        </p:tgtEl>
                                        <p:attrNameLst>
                                          <p:attrName>ppt_x</p:attrName>
                                        </p:attrNameLst>
                                      </p:cBhvr>
                                      <p:tavLst>
                                        <p:tav tm="0">
                                          <p:val>
                                            <p:strVal val="#ppt_x"/>
                                          </p:val>
                                        </p:tav>
                                        <p:tav tm="100000">
                                          <p:val>
                                            <p:strVal val="#ppt_x"/>
                                          </p:val>
                                        </p:tav>
                                      </p:tavLst>
                                    </p:anim>
                                    <p:anim calcmode="lin" valueType="num">
                                      <p:cBhvr>
                                        <p:cTn id="6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14" grpId="0" animBg="1"/>
      <p:bldP spid="41" grpId="0" animBg="1"/>
      <p:bldP spid="42" grpId="0"/>
      <p:bldP spid="18"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809316DB-A682-41F7-BF1B-59145B6B79C5}"/>
              </a:ext>
            </a:extLst>
          </p:cNvPr>
          <p:cNvGrpSpPr/>
          <p:nvPr/>
        </p:nvGrpSpPr>
        <p:grpSpPr>
          <a:xfrm flipH="1">
            <a:off x="6389544" y="904321"/>
            <a:ext cx="4859481" cy="307777"/>
            <a:chOff x="807894" y="2089313"/>
            <a:chExt cx="4859481" cy="307777"/>
          </a:xfrm>
        </p:grpSpPr>
        <p:sp>
          <p:nvSpPr>
            <p:cNvPr id="13" name="文本框 12">
              <a:extLst>
                <a:ext uri="{FF2B5EF4-FFF2-40B4-BE49-F238E27FC236}">
                  <a16:creationId xmlns:a16="http://schemas.microsoft.com/office/drawing/2014/main" id="{8E398C82-265F-4E00-95CE-EA54412B9159}"/>
                </a:ext>
              </a:extLst>
            </p:cNvPr>
            <p:cNvSpPr txBox="1"/>
            <p:nvPr/>
          </p:nvSpPr>
          <p:spPr>
            <a:xfrm>
              <a:off x="807894" y="2089313"/>
              <a:ext cx="2837005" cy="307777"/>
            </a:xfrm>
            <a:prstGeom prst="rect">
              <a:avLst/>
            </a:prstGeom>
            <a:noFill/>
          </p:spPr>
          <p:txBody>
            <a:bodyPr wrap="square" rtlCol="0">
              <a:spAutoFit/>
            </a:bodyPr>
            <a:lstStyle/>
            <a:p>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a:off x="3238500" y="2243201"/>
              <a:ext cx="242887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2" name="矩形: 圆角 31">
            <a:extLst>
              <a:ext uri="{FF2B5EF4-FFF2-40B4-BE49-F238E27FC236}">
                <a16:creationId xmlns:a16="http://schemas.microsoft.com/office/drawing/2014/main" id="{61C58125-63B1-4F99-9840-1C7663CBDF87}"/>
              </a:ext>
            </a:extLst>
          </p:cNvPr>
          <p:cNvSpPr/>
          <p:nvPr/>
        </p:nvSpPr>
        <p:spPr>
          <a:xfrm rot="18900000" flipH="1">
            <a:off x="1215881" y="1061562"/>
            <a:ext cx="2065606" cy="2065606"/>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7" name="矩形: 圆角 26">
            <a:extLst>
              <a:ext uri="{FF2B5EF4-FFF2-40B4-BE49-F238E27FC236}">
                <a16:creationId xmlns:a16="http://schemas.microsoft.com/office/drawing/2014/main" id="{DA3313BB-7BAA-40A5-A2F9-7D432E2AD4F9}"/>
              </a:ext>
            </a:extLst>
          </p:cNvPr>
          <p:cNvSpPr/>
          <p:nvPr/>
        </p:nvSpPr>
        <p:spPr>
          <a:xfrm rot="18900000" flipH="1">
            <a:off x="-7545955" y="150595"/>
            <a:ext cx="8472699" cy="8472699"/>
          </a:xfrm>
          <a:prstGeom prst="roundRect">
            <a:avLst>
              <a:gd name="adj" fmla="val 10163"/>
            </a:avLst>
          </a:prstGeom>
          <a:gradFill flip="none" rotWithShape="1">
            <a:gsLst>
              <a:gs pos="0">
                <a:sysClr val="window" lastClr="FFFFFF"/>
              </a:gs>
              <a:gs pos="85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8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601902" y="-264885"/>
            <a:ext cx="1171575" cy="1171575"/>
          </a:xfrm>
          <a:prstGeom prst="roundRect">
            <a:avLst>
              <a:gd name="adj" fmla="val 10163"/>
            </a:avLst>
          </a:prstGeom>
          <a:gradFill flip="none" rotWithShape="1">
            <a:gsLst>
              <a:gs pos="0">
                <a:sysClr val="window" lastClr="FFFFFF"/>
              </a:gs>
              <a:gs pos="100000">
                <a:srgbClr val="EEEEEE"/>
              </a:gs>
            </a:gsLst>
            <a:lin ang="18900000" scaled="1"/>
            <a:tileRect/>
          </a:gradFill>
          <a:ln w="6032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8" name="矩形: 圆角 27">
            <a:extLst>
              <a:ext uri="{FF2B5EF4-FFF2-40B4-BE49-F238E27FC236}">
                <a16:creationId xmlns:a16="http://schemas.microsoft.com/office/drawing/2014/main" id="{4DD7FCA3-74A4-4137-8ACC-70FCC34A8EEE}"/>
              </a:ext>
            </a:extLst>
          </p:cNvPr>
          <p:cNvSpPr/>
          <p:nvPr/>
        </p:nvSpPr>
        <p:spPr>
          <a:xfrm rot="18900000" flipH="1">
            <a:off x="1138615" y="2903917"/>
            <a:ext cx="2966054" cy="2966054"/>
          </a:xfrm>
          <a:prstGeom prst="roundRect">
            <a:avLst/>
          </a:prstGeom>
          <a:gradFill>
            <a:gsLst>
              <a:gs pos="0">
                <a:srgbClr val="4999E9"/>
              </a:gs>
              <a:gs pos="100000">
                <a:srgbClr val="00B0F0"/>
              </a:gs>
            </a:gsLst>
            <a:lin ang="18900000" scaled="1"/>
          </a:gradFill>
          <a:ln w="60325"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29" name="矩形: 圆角 28">
            <a:extLst>
              <a:ext uri="{FF2B5EF4-FFF2-40B4-BE49-F238E27FC236}">
                <a16:creationId xmlns:a16="http://schemas.microsoft.com/office/drawing/2014/main" id="{CF18D18F-C99E-4556-81A7-E81BD61B80DE}"/>
              </a:ext>
            </a:extLst>
          </p:cNvPr>
          <p:cNvSpPr/>
          <p:nvPr/>
        </p:nvSpPr>
        <p:spPr>
          <a:xfrm rot="18900000" flipH="1">
            <a:off x="716918" y="-598243"/>
            <a:ext cx="962118" cy="962118"/>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0" name="矩形: 圆角 29">
            <a:extLst>
              <a:ext uri="{FF2B5EF4-FFF2-40B4-BE49-F238E27FC236}">
                <a16:creationId xmlns:a16="http://schemas.microsoft.com/office/drawing/2014/main" id="{274C13B0-BF9B-4FF2-9E6D-CB519BA877DD}"/>
              </a:ext>
            </a:extLst>
          </p:cNvPr>
          <p:cNvSpPr/>
          <p:nvPr/>
        </p:nvSpPr>
        <p:spPr>
          <a:xfrm rot="18900000">
            <a:off x="9178884" y="1880852"/>
            <a:ext cx="465587" cy="465587"/>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1" name="矩形: 圆角 30">
            <a:extLst>
              <a:ext uri="{FF2B5EF4-FFF2-40B4-BE49-F238E27FC236}">
                <a16:creationId xmlns:a16="http://schemas.microsoft.com/office/drawing/2014/main" id="{A5E5476C-F7A0-4384-99DA-BBB6708F048B}"/>
              </a:ext>
            </a:extLst>
          </p:cNvPr>
          <p:cNvSpPr/>
          <p:nvPr/>
        </p:nvSpPr>
        <p:spPr>
          <a:xfrm rot="18900000">
            <a:off x="3294649" y="1389721"/>
            <a:ext cx="743974" cy="743974"/>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9" name="矩形: 圆角 38">
            <a:extLst>
              <a:ext uri="{FF2B5EF4-FFF2-40B4-BE49-F238E27FC236}">
                <a16:creationId xmlns:a16="http://schemas.microsoft.com/office/drawing/2014/main" id="{27D43C5A-915C-4030-B4EE-B2557B9FDD57}"/>
              </a:ext>
            </a:extLst>
          </p:cNvPr>
          <p:cNvSpPr/>
          <p:nvPr/>
        </p:nvSpPr>
        <p:spPr>
          <a:xfrm rot="18900000">
            <a:off x="4413003" y="1509277"/>
            <a:ext cx="1299520" cy="129952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0" name="矩形: 圆角 39">
            <a:extLst>
              <a:ext uri="{FF2B5EF4-FFF2-40B4-BE49-F238E27FC236}">
                <a16:creationId xmlns:a16="http://schemas.microsoft.com/office/drawing/2014/main" id="{6786A0F3-1B2C-433A-A443-9CF2440D6C85}"/>
              </a:ext>
            </a:extLst>
          </p:cNvPr>
          <p:cNvSpPr/>
          <p:nvPr/>
        </p:nvSpPr>
        <p:spPr>
          <a:xfrm rot="18900000">
            <a:off x="4553442" y="5406230"/>
            <a:ext cx="374500" cy="374500"/>
          </a:xfrm>
          <a:prstGeom prst="roundRect">
            <a:avLst/>
          </a:prstGeom>
          <a:solidFill>
            <a:schemeClr val="bg1">
              <a:lumMod val="95000"/>
            </a:schemeClr>
          </a:solidFill>
          <a:ln w="12700" cap="flat" cmpd="sng" algn="ctr">
            <a:no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41" name="矩形: 圆角 40">
            <a:extLst>
              <a:ext uri="{FF2B5EF4-FFF2-40B4-BE49-F238E27FC236}">
                <a16:creationId xmlns:a16="http://schemas.microsoft.com/office/drawing/2014/main" id="{7597CAAD-BCC1-41A7-B28E-2E0C22962AC5}"/>
              </a:ext>
            </a:extLst>
          </p:cNvPr>
          <p:cNvSpPr/>
          <p:nvPr/>
        </p:nvSpPr>
        <p:spPr>
          <a:xfrm rot="18900000">
            <a:off x="10963099" y="981162"/>
            <a:ext cx="216222" cy="216222"/>
          </a:xfrm>
          <a:prstGeom prst="roundRect">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nvGrpSpPr>
          <p:cNvPr id="11" name="组合 10">
            <a:extLst>
              <a:ext uri="{FF2B5EF4-FFF2-40B4-BE49-F238E27FC236}">
                <a16:creationId xmlns:a16="http://schemas.microsoft.com/office/drawing/2014/main" id="{2D2315FB-16DC-44EA-9431-D056B30FC2AC}"/>
              </a:ext>
            </a:extLst>
          </p:cNvPr>
          <p:cNvGrpSpPr/>
          <p:nvPr/>
        </p:nvGrpSpPr>
        <p:grpSpPr>
          <a:xfrm>
            <a:off x="6536927" y="2421590"/>
            <a:ext cx="1667273" cy="401905"/>
            <a:chOff x="9369027" y="5558490"/>
            <a:chExt cx="1667273" cy="401905"/>
          </a:xfrm>
        </p:grpSpPr>
        <p:grpSp>
          <p:nvGrpSpPr>
            <p:cNvPr id="23" name="组合 22">
              <a:extLst>
                <a:ext uri="{FF2B5EF4-FFF2-40B4-BE49-F238E27FC236}">
                  <a16:creationId xmlns:a16="http://schemas.microsoft.com/office/drawing/2014/main" id="{EF0C072E-2058-4C11-A19B-8BE9D8264073}"/>
                </a:ext>
              </a:extLst>
            </p:cNvPr>
            <p:cNvGrpSpPr/>
            <p:nvPr/>
          </p:nvGrpSpPr>
          <p:grpSpPr>
            <a:xfrm flipH="1">
              <a:off x="9369027" y="5558490"/>
              <a:ext cx="1667273" cy="401905"/>
              <a:chOff x="1816603" y="3643965"/>
              <a:chExt cx="1667273" cy="401905"/>
            </a:xfrm>
          </p:grpSpPr>
          <p:sp>
            <p:nvSpPr>
              <p:cNvPr id="14" name="矩形: 圆角 13">
                <a:extLst>
                  <a:ext uri="{FF2B5EF4-FFF2-40B4-BE49-F238E27FC236}">
                    <a16:creationId xmlns:a16="http://schemas.microsoft.com/office/drawing/2014/main" id="{16FA160C-AE33-423A-BC1B-78E27A056331}"/>
                  </a:ext>
                </a:extLst>
              </p:cNvPr>
              <p:cNvSpPr/>
              <p:nvPr/>
            </p:nvSpPr>
            <p:spPr>
              <a:xfrm>
                <a:off x="1816603" y="3643965"/>
                <a:ext cx="1667273" cy="401905"/>
              </a:xfrm>
              <a:prstGeom prst="roundRect">
                <a:avLst>
                  <a:gd name="adj" fmla="val 50000"/>
                </a:avLst>
              </a:prstGeom>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dirty="0">
                  <a:solidFill>
                    <a:prstClr val="white"/>
                  </a:solidFill>
                  <a:latin typeface="Arial"/>
                  <a:ea typeface="微软雅黑"/>
                </a:endParaRPr>
              </a:p>
            </p:txBody>
          </p:sp>
          <p:sp>
            <p:nvSpPr>
              <p:cNvPr id="15" name="椭圆 14">
                <a:extLst>
                  <a:ext uri="{FF2B5EF4-FFF2-40B4-BE49-F238E27FC236}">
                    <a16:creationId xmlns:a16="http://schemas.microsoft.com/office/drawing/2014/main" id="{EECE2700-AE3D-42D7-9124-AA9C749502A8}"/>
                  </a:ext>
                </a:extLst>
              </p:cNvPr>
              <p:cNvSpPr/>
              <p:nvPr/>
            </p:nvSpPr>
            <p:spPr>
              <a:xfrm>
                <a:off x="3105660" y="3684437"/>
                <a:ext cx="320960" cy="320960"/>
              </a:xfrm>
              <a:prstGeom prst="ellipse">
                <a:avLst/>
              </a:prstGeom>
              <a:gradFill>
                <a:gsLst>
                  <a:gs pos="0">
                    <a:srgbClr val="4999E9"/>
                  </a:gs>
                  <a:gs pos="100000">
                    <a:srgbClr val="00B0F0"/>
                  </a:gs>
                </a:gsLst>
                <a:lin ang="18900000" scaled="1"/>
              </a:gradFill>
              <a:ln w="1270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42" name="文本框 41">
              <a:extLst>
                <a:ext uri="{FF2B5EF4-FFF2-40B4-BE49-F238E27FC236}">
                  <a16:creationId xmlns:a16="http://schemas.microsoft.com/office/drawing/2014/main" id="{03887444-83D1-4F61-8A40-C91BED875CAB}"/>
                </a:ext>
              </a:extLst>
            </p:cNvPr>
            <p:cNvSpPr txBox="1"/>
            <p:nvPr/>
          </p:nvSpPr>
          <p:spPr>
            <a:xfrm flipH="1">
              <a:off x="9957642" y="5638792"/>
              <a:ext cx="811958" cy="246221"/>
            </a:xfrm>
            <a:prstGeom prst="rect">
              <a:avLst/>
            </a:prstGeom>
            <a:noFill/>
          </p:spPr>
          <p:txBody>
            <a:bodyPr wrap="square" lIns="0" tIns="0" rIns="0" bIns="0" rtlCol="0">
              <a:spAutoFit/>
            </a:bodyPr>
            <a:lstStyle/>
            <a:p>
              <a:pPr algn="ctr" hangingPunct="0"/>
              <a:r>
                <a:rPr lang="en-US" altLang="zh-CN" sz="1600" dirty="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cs typeface="+mn-ea"/>
                  <a:sym typeface="+mn-lt"/>
                </a:rPr>
                <a:t>PART</a:t>
              </a:r>
            </a:p>
          </p:txBody>
        </p:sp>
      </p:grpSp>
      <p:sp>
        <p:nvSpPr>
          <p:cNvPr id="49" name="矩形: 圆角 48">
            <a:extLst>
              <a:ext uri="{FF2B5EF4-FFF2-40B4-BE49-F238E27FC236}">
                <a16:creationId xmlns:a16="http://schemas.microsoft.com/office/drawing/2014/main" id="{43973E02-692E-4834-9D18-F3C3F6A52A40}"/>
              </a:ext>
            </a:extLst>
          </p:cNvPr>
          <p:cNvSpPr/>
          <p:nvPr/>
        </p:nvSpPr>
        <p:spPr>
          <a:xfrm rot="18900000" flipH="1">
            <a:off x="5858846" y="5944656"/>
            <a:ext cx="3612776" cy="3612776"/>
          </a:xfrm>
          <a:prstGeom prst="roundRect">
            <a:avLst>
              <a:gd name="adj" fmla="val 10163"/>
            </a:avLst>
          </a:prstGeom>
          <a:noFill/>
          <a:ln w="9525" cap="flat" cmpd="sng" algn="ctr">
            <a:solidFill>
              <a:schemeClr val="bg1">
                <a:lumMod val="85000"/>
              </a:schemeClr>
            </a:solidFill>
            <a:prstDash val="dashDot"/>
            <a:miter lim="800000"/>
          </a:ln>
          <a:effectLst/>
        </p:spPr>
        <p:txBody>
          <a:bodyPr anchor="ctr"/>
          <a:lstStyle/>
          <a:p>
            <a:pPr algn="ctr"/>
            <a:endParaRPr lang="zh-CN" altLang="en-US" sz="2400" kern="0">
              <a:solidFill>
                <a:prstClr val="white"/>
              </a:solidFill>
              <a:latin typeface="Arial"/>
              <a:ea typeface="微软雅黑"/>
            </a:endParaRPr>
          </a:p>
        </p:txBody>
      </p:sp>
      <p:sp>
        <p:nvSpPr>
          <p:cNvPr id="51" name="文本框 50">
            <a:extLst>
              <a:ext uri="{FF2B5EF4-FFF2-40B4-BE49-F238E27FC236}">
                <a16:creationId xmlns:a16="http://schemas.microsoft.com/office/drawing/2014/main" id="{2053B2C1-F1C7-4A59-BA19-B385FB1A21C6}"/>
              </a:ext>
            </a:extLst>
          </p:cNvPr>
          <p:cNvSpPr txBox="1"/>
          <p:nvPr/>
        </p:nvSpPr>
        <p:spPr>
          <a:xfrm>
            <a:off x="1607143" y="3626765"/>
            <a:ext cx="2297200" cy="1569660"/>
          </a:xfrm>
          <a:prstGeom prst="rect">
            <a:avLst/>
          </a:prstGeom>
          <a:noFill/>
        </p:spPr>
        <p:txBody>
          <a:bodyPr wrap="square" rtlCol="0">
            <a:spAutoFit/>
          </a:bodyPr>
          <a:lstStyle/>
          <a:p>
            <a:pPr algn="ctr"/>
            <a:r>
              <a:rPr lang="en-US" altLang="zh-CN" sz="9600" spc="300" dirty="0">
                <a:solidFill>
                  <a:schemeClr val="bg1"/>
                </a:solidFill>
                <a:latin typeface="思源黑体 CN Bold" panose="020B0800000000000000" pitchFamily="34" charset="-122"/>
                <a:ea typeface="思源黑体 CN Bold" panose="020B0800000000000000" pitchFamily="34" charset="-122"/>
              </a:rPr>
              <a:t>02.</a:t>
            </a:r>
            <a:endParaRPr lang="zh-CN" altLang="en-US" sz="9600" spc="300" dirty="0">
              <a:solidFill>
                <a:schemeClr val="bg1"/>
              </a:solidFill>
              <a:latin typeface="思源黑体 CN Bold" panose="020B0800000000000000" pitchFamily="34" charset="-122"/>
              <a:ea typeface="思源黑体 CN Bold" panose="020B0800000000000000" pitchFamily="34" charset="-122"/>
            </a:endParaRPr>
          </a:p>
        </p:txBody>
      </p:sp>
      <p:sp>
        <p:nvSpPr>
          <p:cNvPr id="53" name="文本框 52">
            <a:extLst>
              <a:ext uri="{FF2B5EF4-FFF2-40B4-BE49-F238E27FC236}">
                <a16:creationId xmlns:a16="http://schemas.microsoft.com/office/drawing/2014/main" id="{2304F99B-640E-4C67-B24A-F5AA44ED4CBB}"/>
              </a:ext>
            </a:extLst>
          </p:cNvPr>
          <p:cNvSpPr txBox="1"/>
          <p:nvPr/>
        </p:nvSpPr>
        <p:spPr>
          <a:xfrm>
            <a:off x="6444028" y="3147681"/>
            <a:ext cx="7946886" cy="923330"/>
          </a:xfrm>
          <a:prstGeom prst="rect">
            <a:avLst/>
          </a:prstGeom>
          <a:noFill/>
        </p:spPr>
        <p:txBody>
          <a:bodyPr wrap="square" rtlCol="0">
            <a:spAutoFit/>
          </a:bodyPr>
          <a:lstStyle/>
          <a:p>
            <a:r>
              <a:rPr lang="zh-CN" altLang="en-US" sz="54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前端技术栈</a:t>
            </a:r>
          </a:p>
        </p:txBody>
      </p:sp>
      <p:sp>
        <p:nvSpPr>
          <p:cNvPr id="54" name="文本框 53">
            <a:extLst>
              <a:ext uri="{FF2B5EF4-FFF2-40B4-BE49-F238E27FC236}">
                <a16:creationId xmlns:a16="http://schemas.microsoft.com/office/drawing/2014/main" id="{3DB55255-15CB-48EF-AC8E-6193E04C00AE}"/>
              </a:ext>
            </a:extLst>
          </p:cNvPr>
          <p:cNvSpPr txBox="1"/>
          <p:nvPr/>
        </p:nvSpPr>
        <p:spPr>
          <a:xfrm>
            <a:off x="6632144" y="4153099"/>
            <a:ext cx="3419906" cy="809517"/>
          </a:xfrm>
          <a:prstGeom prst="rect">
            <a:avLst/>
          </a:prstGeom>
          <a:noFill/>
        </p:spPr>
        <p:txBody>
          <a:bodyPr wrap="square" lIns="0" tIns="0" rIns="0" bIns="0" rtlCol="0">
            <a:spAutoFit/>
          </a:bodyPr>
          <a:lstStyle/>
          <a:p>
            <a:pPr hangingPunct="0">
              <a:lnSpc>
                <a:spcPct val="150000"/>
              </a:lnSpc>
            </a:pPr>
            <a:r>
              <a:rPr lang="en-US" altLang="zh-CN" sz="9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mn-lt"/>
              </a:rPr>
              <a:t>The front end is the front part of the website, which runs on the PC end, mobile end and other browsers to show the web pages to users. With the development of Internet technology, HTML5, CSS3, the application of front-end framework</a:t>
            </a:r>
          </a:p>
        </p:txBody>
      </p:sp>
    </p:spTree>
    <p:extLst>
      <p:ext uri="{BB962C8B-B14F-4D97-AF65-F5344CB8AC3E}">
        <p14:creationId xmlns:p14="http://schemas.microsoft.com/office/powerpoint/2010/main" val="25353382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1000" fill="hold"/>
                                        <p:tgtEl>
                                          <p:spTgt spid="51"/>
                                        </p:tgtEl>
                                        <p:attrNameLst>
                                          <p:attrName>ppt_w</p:attrName>
                                        </p:attrNameLst>
                                      </p:cBhvr>
                                      <p:tavLst>
                                        <p:tav tm="0">
                                          <p:val>
                                            <p:fltVal val="0"/>
                                          </p:val>
                                        </p:tav>
                                        <p:tav tm="100000">
                                          <p:val>
                                            <p:strVal val="#ppt_w"/>
                                          </p:val>
                                        </p:tav>
                                      </p:tavLst>
                                    </p:anim>
                                    <p:anim calcmode="lin" valueType="num">
                                      <p:cBhvr>
                                        <p:cTn id="15" dur="1000" fill="hold"/>
                                        <p:tgtEl>
                                          <p:spTgt spid="51"/>
                                        </p:tgtEl>
                                        <p:attrNameLst>
                                          <p:attrName>ppt_h</p:attrName>
                                        </p:attrNameLst>
                                      </p:cBhvr>
                                      <p:tavLst>
                                        <p:tav tm="0">
                                          <p:val>
                                            <p:fltVal val="0"/>
                                          </p:val>
                                        </p:tav>
                                        <p:tav tm="100000">
                                          <p:val>
                                            <p:strVal val="#ppt_h"/>
                                          </p:val>
                                        </p:tav>
                                      </p:tavLst>
                                    </p:anim>
                                    <p:anim calcmode="lin" valueType="num">
                                      <p:cBhvr>
                                        <p:cTn id="16" dur="1000" fill="hold"/>
                                        <p:tgtEl>
                                          <p:spTgt spid="51"/>
                                        </p:tgtEl>
                                        <p:attrNameLst>
                                          <p:attrName>style.rotation</p:attrName>
                                        </p:attrNameLst>
                                      </p:cBhvr>
                                      <p:tavLst>
                                        <p:tav tm="0">
                                          <p:val>
                                            <p:fltVal val="90"/>
                                          </p:val>
                                        </p:tav>
                                        <p:tav tm="100000">
                                          <p:val>
                                            <p:fltVal val="0"/>
                                          </p:val>
                                        </p:tav>
                                      </p:tavLst>
                                    </p:anim>
                                    <p:animEffect transition="in" filter="fade">
                                      <p:cBhvr>
                                        <p:cTn id="17" dur="1000"/>
                                        <p:tgtEl>
                                          <p:spTgt spid="5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fltVal val="0"/>
                                          </p:val>
                                        </p:tav>
                                        <p:tav tm="100000">
                                          <p:val>
                                            <p:strVal val="#ppt_w"/>
                                          </p:val>
                                        </p:tav>
                                      </p:tavLst>
                                    </p:anim>
                                    <p:anim calcmode="lin" valueType="num">
                                      <p:cBhvr>
                                        <p:cTn id="21" dur="1000" fill="hold"/>
                                        <p:tgtEl>
                                          <p:spTgt spid="32"/>
                                        </p:tgtEl>
                                        <p:attrNameLst>
                                          <p:attrName>ppt_h</p:attrName>
                                        </p:attrNameLst>
                                      </p:cBhvr>
                                      <p:tavLst>
                                        <p:tav tm="0">
                                          <p:val>
                                            <p:fltVal val="0"/>
                                          </p:val>
                                        </p:tav>
                                        <p:tav tm="100000">
                                          <p:val>
                                            <p:strVal val="#ppt_h"/>
                                          </p:val>
                                        </p:tav>
                                      </p:tavLst>
                                    </p:anim>
                                    <p:anim calcmode="lin" valueType="num">
                                      <p:cBhvr>
                                        <p:cTn id="22" dur="1000" fill="hold"/>
                                        <p:tgtEl>
                                          <p:spTgt spid="32"/>
                                        </p:tgtEl>
                                        <p:attrNameLst>
                                          <p:attrName>style.rotation</p:attrName>
                                        </p:attrNameLst>
                                      </p:cBhvr>
                                      <p:tavLst>
                                        <p:tav tm="0">
                                          <p:val>
                                            <p:fltVal val="90"/>
                                          </p:val>
                                        </p:tav>
                                        <p:tav tm="100000">
                                          <p:val>
                                            <p:fltVal val="0"/>
                                          </p:val>
                                        </p:tav>
                                      </p:tavLst>
                                    </p:anim>
                                    <p:animEffect transition="in" filter="fade">
                                      <p:cBhvr>
                                        <p:cTn id="23" dur="1000"/>
                                        <p:tgtEl>
                                          <p:spTgt spid="3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000" fill="hold"/>
                                        <p:tgtEl>
                                          <p:spTgt spid="27"/>
                                        </p:tgtEl>
                                        <p:attrNameLst>
                                          <p:attrName>ppt_w</p:attrName>
                                        </p:attrNameLst>
                                      </p:cBhvr>
                                      <p:tavLst>
                                        <p:tav tm="0">
                                          <p:val>
                                            <p:fltVal val="0"/>
                                          </p:val>
                                        </p:tav>
                                        <p:tav tm="100000">
                                          <p:val>
                                            <p:strVal val="#ppt_w"/>
                                          </p:val>
                                        </p:tav>
                                      </p:tavLst>
                                    </p:anim>
                                    <p:anim calcmode="lin" valueType="num">
                                      <p:cBhvr>
                                        <p:cTn id="27" dur="1000" fill="hold"/>
                                        <p:tgtEl>
                                          <p:spTgt spid="27"/>
                                        </p:tgtEl>
                                        <p:attrNameLst>
                                          <p:attrName>ppt_h</p:attrName>
                                        </p:attrNameLst>
                                      </p:cBhvr>
                                      <p:tavLst>
                                        <p:tav tm="0">
                                          <p:val>
                                            <p:fltVal val="0"/>
                                          </p:val>
                                        </p:tav>
                                        <p:tav tm="100000">
                                          <p:val>
                                            <p:strVal val="#ppt_h"/>
                                          </p:val>
                                        </p:tav>
                                      </p:tavLst>
                                    </p:anim>
                                    <p:anim calcmode="lin" valueType="num">
                                      <p:cBhvr>
                                        <p:cTn id="28" dur="1000" fill="hold"/>
                                        <p:tgtEl>
                                          <p:spTgt spid="27"/>
                                        </p:tgtEl>
                                        <p:attrNameLst>
                                          <p:attrName>style.rotation</p:attrName>
                                        </p:attrNameLst>
                                      </p:cBhvr>
                                      <p:tavLst>
                                        <p:tav tm="0">
                                          <p:val>
                                            <p:fltVal val="90"/>
                                          </p:val>
                                        </p:tav>
                                        <p:tav tm="100000">
                                          <p:val>
                                            <p:fltVal val="0"/>
                                          </p:val>
                                        </p:tav>
                                      </p:tavLst>
                                    </p:anim>
                                    <p:animEffect transition="in" filter="fade">
                                      <p:cBhvr>
                                        <p:cTn id="29" dur="1000"/>
                                        <p:tgtEl>
                                          <p:spTgt spid="27"/>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style.rotation</p:attrName>
                                        </p:attrNameLst>
                                      </p:cBhvr>
                                      <p:tavLst>
                                        <p:tav tm="0">
                                          <p:val>
                                            <p:fltVal val="90"/>
                                          </p:val>
                                        </p:tav>
                                        <p:tav tm="100000">
                                          <p:val>
                                            <p:fltVal val="0"/>
                                          </p:val>
                                        </p:tav>
                                      </p:tavLst>
                                    </p:anim>
                                    <p:animEffect transition="in" filter="fade">
                                      <p:cBhvr>
                                        <p:cTn id="35" dur="1000"/>
                                        <p:tgtEl>
                                          <p:spTgt spid="28"/>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1000" fill="hold"/>
                                        <p:tgtEl>
                                          <p:spTgt spid="31"/>
                                        </p:tgtEl>
                                        <p:attrNameLst>
                                          <p:attrName>ppt_w</p:attrName>
                                        </p:attrNameLst>
                                      </p:cBhvr>
                                      <p:tavLst>
                                        <p:tav tm="0">
                                          <p:val>
                                            <p:fltVal val="0"/>
                                          </p:val>
                                        </p:tav>
                                        <p:tav tm="100000">
                                          <p:val>
                                            <p:strVal val="#ppt_w"/>
                                          </p:val>
                                        </p:tav>
                                      </p:tavLst>
                                    </p:anim>
                                    <p:anim calcmode="lin" valueType="num">
                                      <p:cBhvr>
                                        <p:cTn id="45" dur="1000" fill="hold"/>
                                        <p:tgtEl>
                                          <p:spTgt spid="31"/>
                                        </p:tgtEl>
                                        <p:attrNameLst>
                                          <p:attrName>ppt_h</p:attrName>
                                        </p:attrNameLst>
                                      </p:cBhvr>
                                      <p:tavLst>
                                        <p:tav tm="0">
                                          <p:val>
                                            <p:fltVal val="0"/>
                                          </p:val>
                                        </p:tav>
                                        <p:tav tm="100000">
                                          <p:val>
                                            <p:strVal val="#ppt_h"/>
                                          </p:val>
                                        </p:tav>
                                      </p:tavLst>
                                    </p:anim>
                                    <p:anim calcmode="lin" valueType="num">
                                      <p:cBhvr>
                                        <p:cTn id="46" dur="1000" fill="hold"/>
                                        <p:tgtEl>
                                          <p:spTgt spid="31"/>
                                        </p:tgtEl>
                                        <p:attrNameLst>
                                          <p:attrName>style.rotation</p:attrName>
                                        </p:attrNameLst>
                                      </p:cBhvr>
                                      <p:tavLst>
                                        <p:tav tm="0">
                                          <p:val>
                                            <p:fltVal val="90"/>
                                          </p:val>
                                        </p:tav>
                                        <p:tav tm="100000">
                                          <p:val>
                                            <p:fltVal val="0"/>
                                          </p:val>
                                        </p:tav>
                                      </p:tavLst>
                                    </p:anim>
                                    <p:animEffect transition="in" filter="fade">
                                      <p:cBhvr>
                                        <p:cTn id="47" dur="1000"/>
                                        <p:tgtEl>
                                          <p:spTgt spid="31"/>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fltVal val="0"/>
                                          </p:val>
                                        </p:tav>
                                        <p:tav tm="100000">
                                          <p:val>
                                            <p:strVal val="#ppt_w"/>
                                          </p:val>
                                        </p:tav>
                                      </p:tavLst>
                                    </p:anim>
                                    <p:anim calcmode="lin" valueType="num">
                                      <p:cBhvr>
                                        <p:cTn id="51" dur="1000" fill="hold"/>
                                        <p:tgtEl>
                                          <p:spTgt spid="39"/>
                                        </p:tgtEl>
                                        <p:attrNameLst>
                                          <p:attrName>ppt_h</p:attrName>
                                        </p:attrNameLst>
                                      </p:cBhvr>
                                      <p:tavLst>
                                        <p:tav tm="0">
                                          <p:val>
                                            <p:fltVal val="0"/>
                                          </p:val>
                                        </p:tav>
                                        <p:tav tm="100000">
                                          <p:val>
                                            <p:strVal val="#ppt_h"/>
                                          </p:val>
                                        </p:tav>
                                      </p:tavLst>
                                    </p:anim>
                                    <p:anim calcmode="lin" valueType="num">
                                      <p:cBhvr>
                                        <p:cTn id="52" dur="1000" fill="hold"/>
                                        <p:tgtEl>
                                          <p:spTgt spid="39"/>
                                        </p:tgtEl>
                                        <p:attrNameLst>
                                          <p:attrName>style.rotation</p:attrName>
                                        </p:attrNameLst>
                                      </p:cBhvr>
                                      <p:tavLst>
                                        <p:tav tm="0">
                                          <p:val>
                                            <p:fltVal val="90"/>
                                          </p:val>
                                        </p:tav>
                                        <p:tav tm="100000">
                                          <p:val>
                                            <p:fltVal val="0"/>
                                          </p:val>
                                        </p:tav>
                                      </p:tavLst>
                                    </p:anim>
                                    <p:animEffect transition="in" filter="fade">
                                      <p:cBhvr>
                                        <p:cTn id="53" dur="1000"/>
                                        <p:tgtEl>
                                          <p:spTgt spid="39"/>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1000" fill="hold"/>
                                        <p:tgtEl>
                                          <p:spTgt spid="40"/>
                                        </p:tgtEl>
                                        <p:attrNameLst>
                                          <p:attrName>ppt_w</p:attrName>
                                        </p:attrNameLst>
                                      </p:cBhvr>
                                      <p:tavLst>
                                        <p:tav tm="0">
                                          <p:val>
                                            <p:fltVal val="0"/>
                                          </p:val>
                                        </p:tav>
                                        <p:tav tm="100000">
                                          <p:val>
                                            <p:strVal val="#ppt_w"/>
                                          </p:val>
                                        </p:tav>
                                      </p:tavLst>
                                    </p:anim>
                                    <p:anim calcmode="lin" valueType="num">
                                      <p:cBhvr>
                                        <p:cTn id="57" dur="1000" fill="hold"/>
                                        <p:tgtEl>
                                          <p:spTgt spid="40"/>
                                        </p:tgtEl>
                                        <p:attrNameLst>
                                          <p:attrName>ppt_h</p:attrName>
                                        </p:attrNameLst>
                                      </p:cBhvr>
                                      <p:tavLst>
                                        <p:tav tm="0">
                                          <p:val>
                                            <p:fltVal val="0"/>
                                          </p:val>
                                        </p:tav>
                                        <p:tav tm="100000">
                                          <p:val>
                                            <p:strVal val="#ppt_h"/>
                                          </p:val>
                                        </p:tav>
                                      </p:tavLst>
                                    </p:anim>
                                    <p:anim calcmode="lin" valueType="num">
                                      <p:cBhvr>
                                        <p:cTn id="58" dur="1000" fill="hold"/>
                                        <p:tgtEl>
                                          <p:spTgt spid="40"/>
                                        </p:tgtEl>
                                        <p:attrNameLst>
                                          <p:attrName>style.rotation</p:attrName>
                                        </p:attrNameLst>
                                      </p:cBhvr>
                                      <p:tavLst>
                                        <p:tav tm="0">
                                          <p:val>
                                            <p:fltVal val="90"/>
                                          </p:val>
                                        </p:tav>
                                        <p:tav tm="100000">
                                          <p:val>
                                            <p:fltVal val="0"/>
                                          </p:val>
                                        </p:tav>
                                      </p:tavLst>
                                    </p:anim>
                                    <p:animEffect transition="in" filter="fade">
                                      <p:cBhvr>
                                        <p:cTn id="59" dur="1000"/>
                                        <p:tgtEl>
                                          <p:spTgt spid="4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anim calcmode="lin" valueType="num">
                                      <p:cBhvr>
                                        <p:cTn id="91" dur="1000" fill="hold"/>
                                        <p:tgtEl>
                                          <p:spTgt spid="49"/>
                                        </p:tgtEl>
                                        <p:attrNameLst>
                                          <p:attrName>ppt_x</p:attrName>
                                        </p:attrNameLst>
                                      </p:cBhvr>
                                      <p:tavLst>
                                        <p:tav tm="0">
                                          <p:val>
                                            <p:strVal val="#ppt_x"/>
                                          </p:val>
                                        </p:tav>
                                        <p:tav tm="100000">
                                          <p:val>
                                            <p:strVal val="#ppt_x"/>
                                          </p:val>
                                        </p:tav>
                                      </p:tavLst>
                                    </p:anim>
                                    <p:anim calcmode="lin" valueType="num">
                                      <p:cBhvr>
                                        <p:cTn id="92" dur="1000" fill="hold"/>
                                        <p:tgtEl>
                                          <p:spTgt spid="49"/>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5000"/>
                            </p:stCondLst>
                            <p:childTnLst>
                              <p:par>
                                <p:cTn id="100" presetID="42" presetClass="entr" presetSubtype="0"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1000"/>
                                        <p:tgtEl>
                                          <p:spTgt spid="54"/>
                                        </p:tgtEl>
                                      </p:cBhvr>
                                    </p:animEffect>
                                    <p:anim calcmode="lin" valueType="num">
                                      <p:cBhvr>
                                        <p:cTn id="103" dur="1000" fill="hold"/>
                                        <p:tgtEl>
                                          <p:spTgt spid="54"/>
                                        </p:tgtEl>
                                        <p:attrNameLst>
                                          <p:attrName>ppt_x</p:attrName>
                                        </p:attrNameLst>
                                      </p:cBhvr>
                                      <p:tavLst>
                                        <p:tav tm="0">
                                          <p:val>
                                            <p:strVal val="#ppt_x"/>
                                          </p:val>
                                        </p:tav>
                                        <p:tav tm="100000">
                                          <p:val>
                                            <p:strVal val="#ppt_x"/>
                                          </p:val>
                                        </p:tav>
                                      </p:tavLst>
                                    </p:anim>
                                    <p:anim calcmode="lin" valueType="num">
                                      <p:cBhvr>
                                        <p:cTn id="10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6" grpId="0" animBg="1"/>
      <p:bldP spid="24" grpId="0" animBg="1"/>
      <p:bldP spid="28" grpId="0" animBg="1"/>
      <p:bldP spid="29" grpId="0" animBg="1"/>
      <p:bldP spid="30" grpId="0" animBg="1"/>
      <p:bldP spid="31" grpId="0" animBg="1"/>
      <p:bldP spid="39" grpId="0" animBg="1"/>
      <p:bldP spid="40" grpId="0" animBg="1"/>
      <p:bldP spid="41" grpId="0" animBg="1"/>
      <p:bldP spid="49" grpId="0" animBg="1"/>
      <p:bldP spid="51"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a:extLst>
              <a:ext uri="{FF2B5EF4-FFF2-40B4-BE49-F238E27FC236}">
                <a16:creationId xmlns:a16="http://schemas.microsoft.com/office/drawing/2014/main" id="{8E398C82-265F-4E00-95CE-EA54412B9159}"/>
              </a:ext>
            </a:extLst>
          </p:cNvPr>
          <p:cNvSpPr txBox="1"/>
          <p:nvPr/>
        </p:nvSpPr>
        <p:spPr>
          <a:xfrm flipH="1">
            <a:off x="8869219" y="5900068"/>
            <a:ext cx="2837005" cy="307777"/>
          </a:xfrm>
          <a:prstGeom prst="rect">
            <a:avLst/>
          </a:prstGeom>
          <a:noFill/>
        </p:spPr>
        <p:txBody>
          <a:bodyPr wrap="square" rtlCol="0">
            <a:spAutoFit/>
          </a:bodyPr>
          <a:lstStyle/>
          <a:p>
            <a:pPr algn="r"/>
            <a:r>
              <a:rPr lang="en-US" altLang="zh-CN" sz="1400" spc="300" dirty="0">
                <a:solidFill>
                  <a:schemeClr val="bg1">
                    <a:lumMod val="75000"/>
                  </a:schemeClr>
                </a:solidFill>
                <a:latin typeface="思源黑体 CN Regular" panose="020B0500000000000000" pitchFamily="34" charset="-122"/>
                <a:ea typeface="思源黑体 CN Regular" panose="020B0500000000000000" pitchFamily="34" charset="-122"/>
              </a:rPr>
              <a:t>THE FINAL REPORT</a:t>
            </a:r>
            <a:endParaRPr lang="zh-CN" altLang="en-US" sz="1400" spc="300"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cxnSp>
        <p:nvCxnSpPr>
          <p:cNvPr id="34" name="直接连接符 33">
            <a:extLst>
              <a:ext uri="{FF2B5EF4-FFF2-40B4-BE49-F238E27FC236}">
                <a16:creationId xmlns:a16="http://schemas.microsoft.com/office/drawing/2014/main" id="{2ADF9845-FE5E-4639-A84C-E072062199CB}"/>
              </a:ext>
            </a:extLst>
          </p:cNvPr>
          <p:cNvCxnSpPr>
            <a:cxnSpLocks/>
          </p:cNvCxnSpPr>
          <p:nvPr/>
        </p:nvCxnSpPr>
        <p:spPr>
          <a:xfrm flipH="1">
            <a:off x="198295" y="1058209"/>
            <a:ext cx="40879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304F99B-640E-4C67-B24A-F5AA44ED4CBB}"/>
              </a:ext>
            </a:extLst>
          </p:cNvPr>
          <p:cNvSpPr txBox="1"/>
          <p:nvPr/>
        </p:nvSpPr>
        <p:spPr>
          <a:xfrm>
            <a:off x="1135429" y="417181"/>
            <a:ext cx="2699972" cy="523220"/>
          </a:xfrm>
          <a:prstGeom prst="rect">
            <a:avLst/>
          </a:prstGeom>
          <a:noFill/>
        </p:spPr>
        <p:txBody>
          <a:bodyPr wrap="square" rtlCol="0">
            <a:spAutoFit/>
          </a:bodyPr>
          <a:lstStyle/>
          <a:p>
            <a:r>
              <a:rPr lang="zh-CN" altLang="en-US" sz="2800" spc="300" dirty="0">
                <a:gradFill>
                  <a:gsLst>
                    <a:gs pos="0">
                      <a:srgbClr val="4999E9"/>
                    </a:gs>
                    <a:gs pos="100000">
                      <a:srgbClr val="00B0F0"/>
                    </a:gs>
                  </a:gsLst>
                  <a:lin ang="2700000" scaled="0"/>
                </a:gradFill>
                <a:latin typeface="思源黑体 CN Bold" panose="020B0800000000000000" pitchFamily="34" charset="-122"/>
                <a:ea typeface="思源黑体 CN Bold" panose="020B0800000000000000" pitchFamily="34" charset="-122"/>
              </a:rPr>
              <a:t>前端技术栈</a:t>
            </a:r>
          </a:p>
        </p:txBody>
      </p:sp>
      <p:grpSp>
        <p:nvGrpSpPr>
          <p:cNvPr id="16" name="组合 15">
            <a:extLst>
              <a:ext uri="{FF2B5EF4-FFF2-40B4-BE49-F238E27FC236}">
                <a16:creationId xmlns:a16="http://schemas.microsoft.com/office/drawing/2014/main" id="{7B368EFA-4E30-4AFC-94D2-58F2E48308E6}"/>
              </a:ext>
            </a:extLst>
          </p:cNvPr>
          <p:cNvGrpSpPr/>
          <p:nvPr/>
        </p:nvGrpSpPr>
        <p:grpSpPr>
          <a:xfrm>
            <a:off x="386317" y="332370"/>
            <a:ext cx="856087" cy="532729"/>
            <a:chOff x="386317" y="332370"/>
            <a:chExt cx="856087" cy="532729"/>
          </a:xfrm>
        </p:grpSpPr>
        <p:grpSp>
          <p:nvGrpSpPr>
            <p:cNvPr id="10" name="组合 9">
              <a:extLst>
                <a:ext uri="{FF2B5EF4-FFF2-40B4-BE49-F238E27FC236}">
                  <a16:creationId xmlns:a16="http://schemas.microsoft.com/office/drawing/2014/main" id="{B5F14722-802E-4F67-8B40-4956FC27BF30}"/>
                </a:ext>
              </a:extLst>
            </p:cNvPr>
            <p:cNvGrpSpPr/>
            <p:nvPr/>
          </p:nvGrpSpPr>
          <p:grpSpPr>
            <a:xfrm>
              <a:off x="386317" y="332370"/>
              <a:ext cx="856087" cy="532729"/>
              <a:chOff x="386317" y="332370"/>
              <a:chExt cx="856087" cy="532729"/>
            </a:xfrm>
          </p:grpSpPr>
          <p:grpSp>
            <p:nvGrpSpPr>
              <p:cNvPr id="9" name="组合 8">
                <a:extLst>
                  <a:ext uri="{FF2B5EF4-FFF2-40B4-BE49-F238E27FC236}">
                    <a16:creationId xmlns:a16="http://schemas.microsoft.com/office/drawing/2014/main" id="{6448D465-580E-44E7-9BB5-46E461D15694}"/>
                  </a:ext>
                </a:extLst>
              </p:cNvPr>
              <p:cNvGrpSpPr/>
              <p:nvPr/>
            </p:nvGrpSpPr>
            <p:grpSpPr>
              <a:xfrm>
                <a:off x="386317" y="398823"/>
                <a:ext cx="715410" cy="466276"/>
                <a:chOff x="10927317" y="-345397"/>
                <a:chExt cx="2097502" cy="1367070"/>
              </a:xfrm>
            </p:grpSpPr>
            <p:sp>
              <p:nvSpPr>
                <p:cNvPr id="26" name="矩形: 圆角 25">
                  <a:extLst>
                    <a:ext uri="{FF2B5EF4-FFF2-40B4-BE49-F238E27FC236}">
                      <a16:creationId xmlns:a16="http://schemas.microsoft.com/office/drawing/2014/main" id="{B5D7CBC1-B74A-4367-8EB1-C8CE0F18AA57}"/>
                    </a:ext>
                  </a:extLst>
                </p:cNvPr>
                <p:cNvSpPr/>
                <p:nvPr/>
              </p:nvSpPr>
              <p:spPr>
                <a:xfrm rot="18900000" flipH="1">
                  <a:off x="10927317" y="-345397"/>
                  <a:ext cx="1367070" cy="1367070"/>
                </a:xfrm>
                <a:prstGeom prst="roundRect">
                  <a:avLst>
                    <a:gd name="adj" fmla="val 10163"/>
                  </a:avLst>
                </a:prstGeom>
                <a:noFill/>
                <a:ln w="9525" cap="flat" cmpd="sng" algn="ctr">
                  <a:solidFill>
                    <a:schemeClr val="bg1">
                      <a:lumMod val="95000"/>
                    </a:schemeClr>
                  </a:solidFill>
                  <a:prstDash val="solid"/>
                  <a:miter lim="800000"/>
                </a:ln>
                <a:effectLst/>
              </p:spPr>
              <p:txBody>
                <a:bodyPr anchor="ctr"/>
                <a:lstStyle/>
                <a:p>
                  <a:pPr algn="ctr"/>
                  <a:endParaRPr lang="zh-CN" altLang="en-US" sz="2400" kern="0">
                    <a:solidFill>
                      <a:prstClr val="white"/>
                    </a:solidFill>
                    <a:latin typeface="Arial"/>
                    <a:ea typeface="微软雅黑"/>
                  </a:endParaRPr>
                </a:p>
              </p:txBody>
            </p:sp>
            <p:sp>
              <p:nvSpPr>
                <p:cNvPr id="24" name="矩形: 圆角 23">
                  <a:extLst>
                    <a:ext uri="{FF2B5EF4-FFF2-40B4-BE49-F238E27FC236}">
                      <a16:creationId xmlns:a16="http://schemas.microsoft.com/office/drawing/2014/main" id="{24BC54FA-F7F7-482F-971C-125808425ED5}"/>
                    </a:ext>
                  </a:extLst>
                </p:cNvPr>
                <p:cNvSpPr/>
                <p:nvPr/>
              </p:nvSpPr>
              <p:spPr>
                <a:xfrm rot="18900000" flipH="1">
                  <a:off x="11853245" y="-247650"/>
                  <a:ext cx="1171574" cy="1171574"/>
                </a:xfrm>
                <a:prstGeom prst="roundRect">
                  <a:avLst>
                    <a:gd name="adj" fmla="val 10163"/>
                  </a:avLst>
                </a:prstGeom>
                <a:gradFill flip="none" rotWithShape="1">
                  <a:gsLst>
                    <a:gs pos="0">
                      <a:sysClr val="window" lastClr="FFFFFF"/>
                    </a:gs>
                    <a:gs pos="100000">
                      <a:srgbClr val="EEEEEE"/>
                    </a:gs>
                  </a:gsLst>
                  <a:lin ang="18900000" scaled="1"/>
                  <a:tileRect/>
                </a:gradFill>
                <a:ln w="19050"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sp>
            <p:nvSpPr>
              <p:cNvPr id="30" name="矩形: 圆角 29">
                <a:extLst>
                  <a:ext uri="{FF2B5EF4-FFF2-40B4-BE49-F238E27FC236}">
                    <a16:creationId xmlns:a16="http://schemas.microsoft.com/office/drawing/2014/main" id="{274C13B0-BF9B-4FF2-9E6D-CB519BA877DD}"/>
                  </a:ext>
                </a:extLst>
              </p:cNvPr>
              <p:cNvSpPr/>
              <p:nvPr/>
            </p:nvSpPr>
            <p:spPr>
              <a:xfrm rot="18900000">
                <a:off x="1130114" y="332370"/>
                <a:ext cx="112290" cy="112290"/>
              </a:xfrm>
              <a:prstGeom prst="roundRect">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nvGrpSpPr>
            <p:cNvPr id="35" name="组合 34">
              <a:extLst>
                <a:ext uri="{FF2B5EF4-FFF2-40B4-BE49-F238E27FC236}">
                  <a16:creationId xmlns:a16="http://schemas.microsoft.com/office/drawing/2014/main" id="{3DB408CF-50C2-4EE2-8B37-55142CBC4706}"/>
                </a:ext>
              </a:extLst>
            </p:cNvPr>
            <p:cNvGrpSpPr/>
            <p:nvPr/>
          </p:nvGrpSpPr>
          <p:grpSpPr>
            <a:xfrm>
              <a:off x="804659" y="499992"/>
              <a:ext cx="247854" cy="248588"/>
              <a:chOff x="362697" y="5343528"/>
              <a:chExt cx="558729" cy="560387"/>
            </a:xfrm>
            <a:solidFill>
              <a:schemeClr val="bg1"/>
            </a:solidFill>
          </p:grpSpPr>
          <p:sp>
            <p:nvSpPr>
              <p:cNvPr id="37" name="Freeform 98">
                <a:extLst>
                  <a:ext uri="{FF2B5EF4-FFF2-40B4-BE49-F238E27FC236}">
                    <a16:creationId xmlns:a16="http://schemas.microsoft.com/office/drawing/2014/main" id="{B908594E-3419-4253-A935-4E147078626F}"/>
                  </a:ext>
                </a:extLst>
              </p:cNvPr>
              <p:cNvSpPr>
                <a:spLocks noEditPoints="1"/>
              </p:cNvSpPr>
              <p:nvPr/>
            </p:nvSpPr>
            <p:spPr bwMode="auto">
              <a:xfrm>
                <a:off x="362697" y="5343528"/>
                <a:ext cx="380950" cy="498475"/>
              </a:xfrm>
              <a:custGeom>
                <a:avLst/>
                <a:gdLst>
                  <a:gd name="T0" fmla="*/ 105 w 131"/>
                  <a:gd name="T1" fmla="*/ 142 h 171"/>
                  <a:gd name="T2" fmla="*/ 101 w 131"/>
                  <a:gd name="T3" fmla="*/ 143 h 171"/>
                  <a:gd name="T4" fmla="*/ 29 w 131"/>
                  <a:gd name="T5" fmla="*/ 143 h 171"/>
                  <a:gd name="T6" fmla="*/ 25 w 131"/>
                  <a:gd name="T7" fmla="*/ 139 h 171"/>
                  <a:gd name="T8" fmla="*/ 29 w 131"/>
                  <a:gd name="T9" fmla="*/ 135 h 171"/>
                  <a:gd name="T10" fmla="*/ 101 w 131"/>
                  <a:gd name="T11" fmla="*/ 135 h 171"/>
                  <a:gd name="T12" fmla="*/ 104 w 131"/>
                  <a:gd name="T13" fmla="*/ 136 h 171"/>
                  <a:gd name="T14" fmla="*/ 101 w 131"/>
                  <a:gd name="T15" fmla="*/ 117 h 171"/>
                  <a:gd name="T16" fmla="*/ 101 w 131"/>
                  <a:gd name="T17" fmla="*/ 117 h 171"/>
                  <a:gd name="T18" fmla="*/ 29 w 131"/>
                  <a:gd name="T19" fmla="*/ 117 h 171"/>
                  <a:gd name="T20" fmla="*/ 25 w 131"/>
                  <a:gd name="T21" fmla="*/ 113 h 171"/>
                  <a:gd name="T22" fmla="*/ 29 w 131"/>
                  <a:gd name="T23" fmla="*/ 109 h 171"/>
                  <a:gd name="T24" fmla="*/ 101 w 131"/>
                  <a:gd name="T25" fmla="*/ 109 h 171"/>
                  <a:gd name="T26" fmla="*/ 103 w 131"/>
                  <a:gd name="T27" fmla="*/ 109 h 171"/>
                  <a:gd name="T28" fmla="*/ 104 w 131"/>
                  <a:gd name="T29" fmla="*/ 107 h 171"/>
                  <a:gd name="T30" fmla="*/ 110 w 131"/>
                  <a:gd name="T31" fmla="*/ 105 h 171"/>
                  <a:gd name="T32" fmla="*/ 111 w 131"/>
                  <a:gd name="T33" fmla="*/ 105 h 171"/>
                  <a:gd name="T34" fmla="*/ 113 w 131"/>
                  <a:gd name="T35" fmla="*/ 105 h 171"/>
                  <a:gd name="T36" fmla="*/ 118 w 131"/>
                  <a:gd name="T37" fmla="*/ 106 h 171"/>
                  <a:gd name="T38" fmla="*/ 131 w 131"/>
                  <a:gd name="T39" fmla="*/ 101 h 171"/>
                  <a:gd name="T40" fmla="*/ 131 w 131"/>
                  <a:gd name="T41" fmla="*/ 1 h 171"/>
                  <a:gd name="T42" fmla="*/ 130 w 131"/>
                  <a:gd name="T43" fmla="*/ 0 h 171"/>
                  <a:gd name="T44" fmla="*/ 1 w 131"/>
                  <a:gd name="T45" fmla="*/ 0 h 171"/>
                  <a:gd name="T46" fmla="*/ 0 w 131"/>
                  <a:gd name="T47" fmla="*/ 1 h 171"/>
                  <a:gd name="T48" fmla="*/ 0 w 131"/>
                  <a:gd name="T49" fmla="*/ 170 h 171"/>
                  <a:gd name="T50" fmla="*/ 1 w 131"/>
                  <a:gd name="T51" fmla="*/ 171 h 171"/>
                  <a:gd name="T52" fmla="*/ 113 w 131"/>
                  <a:gd name="T53" fmla="*/ 171 h 171"/>
                  <a:gd name="T54" fmla="*/ 112 w 131"/>
                  <a:gd name="T55" fmla="*/ 169 h 171"/>
                  <a:gd name="T56" fmla="*/ 105 w 131"/>
                  <a:gd name="T57" fmla="*/ 142 h 171"/>
                  <a:gd name="T58" fmla="*/ 29 w 131"/>
                  <a:gd name="T59" fmla="*/ 28 h 171"/>
                  <a:gd name="T60" fmla="*/ 101 w 131"/>
                  <a:gd name="T61" fmla="*/ 28 h 171"/>
                  <a:gd name="T62" fmla="*/ 105 w 131"/>
                  <a:gd name="T63" fmla="*/ 33 h 171"/>
                  <a:gd name="T64" fmla="*/ 101 w 131"/>
                  <a:gd name="T65" fmla="*/ 37 h 171"/>
                  <a:gd name="T66" fmla="*/ 29 w 131"/>
                  <a:gd name="T67" fmla="*/ 37 h 171"/>
                  <a:gd name="T68" fmla="*/ 25 w 131"/>
                  <a:gd name="T69" fmla="*/ 33 h 171"/>
                  <a:gd name="T70" fmla="*/ 29 w 131"/>
                  <a:gd name="T71" fmla="*/ 28 h 171"/>
                  <a:gd name="T72" fmla="*/ 29 w 131"/>
                  <a:gd name="T73" fmla="*/ 55 h 171"/>
                  <a:gd name="T74" fmla="*/ 101 w 131"/>
                  <a:gd name="T75" fmla="*/ 55 h 171"/>
                  <a:gd name="T76" fmla="*/ 105 w 131"/>
                  <a:gd name="T77" fmla="*/ 59 h 171"/>
                  <a:gd name="T78" fmla="*/ 101 w 131"/>
                  <a:gd name="T79" fmla="*/ 63 h 171"/>
                  <a:gd name="T80" fmla="*/ 29 w 131"/>
                  <a:gd name="T81" fmla="*/ 63 h 171"/>
                  <a:gd name="T82" fmla="*/ 25 w 131"/>
                  <a:gd name="T83" fmla="*/ 59 h 171"/>
                  <a:gd name="T84" fmla="*/ 29 w 131"/>
                  <a:gd name="T85" fmla="*/ 55 h 171"/>
                  <a:gd name="T86" fmla="*/ 29 w 131"/>
                  <a:gd name="T87" fmla="*/ 82 h 171"/>
                  <a:gd name="T88" fmla="*/ 101 w 131"/>
                  <a:gd name="T89" fmla="*/ 82 h 171"/>
                  <a:gd name="T90" fmla="*/ 105 w 131"/>
                  <a:gd name="T91" fmla="*/ 86 h 171"/>
                  <a:gd name="T92" fmla="*/ 101 w 131"/>
                  <a:gd name="T93" fmla="*/ 90 h 171"/>
                  <a:gd name="T94" fmla="*/ 29 w 131"/>
                  <a:gd name="T95" fmla="*/ 90 h 171"/>
                  <a:gd name="T96" fmla="*/ 25 w 131"/>
                  <a:gd name="T97" fmla="*/ 86 h 171"/>
                  <a:gd name="T98" fmla="*/ 29 w 131"/>
                  <a:gd name="T99" fmla="*/ 8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71">
                    <a:moveTo>
                      <a:pt x="105" y="142"/>
                    </a:moveTo>
                    <a:cubicBezTo>
                      <a:pt x="104" y="143"/>
                      <a:pt x="103" y="143"/>
                      <a:pt x="101" y="143"/>
                    </a:cubicBezTo>
                    <a:cubicBezTo>
                      <a:pt x="29" y="143"/>
                      <a:pt x="29" y="143"/>
                      <a:pt x="29" y="143"/>
                    </a:cubicBezTo>
                    <a:cubicBezTo>
                      <a:pt x="27" y="143"/>
                      <a:pt x="25" y="142"/>
                      <a:pt x="25" y="139"/>
                    </a:cubicBezTo>
                    <a:cubicBezTo>
                      <a:pt x="25" y="137"/>
                      <a:pt x="27" y="135"/>
                      <a:pt x="29" y="135"/>
                    </a:cubicBezTo>
                    <a:cubicBezTo>
                      <a:pt x="101" y="135"/>
                      <a:pt x="101" y="135"/>
                      <a:pt x="101" y="135"/>
                    </a:cubicBezTo>
                    <a:cubicBezTo>
                      <a:pt x="102" y="135"/>
                      <a:pt x="103" y="136"/>
                      <a:pt x="104" y="136"/>
                    </a:cubicBezTo>
                    <a:cubicBezTo>
                      <a:pt x="102" y="128"/>
                      <a:pt x="102" y="121"/>
                      <a:pt x="101" y="117"/>
                    </a:cubicBezTo>
                    <a:cubicBezTo>
                      <a:pt x="101" y="117"/>
                      <a:pt x="101" y="117"/>
                      <a:pt x="101" y="117"/>
                    </a:cubicBezTo>
                    <a:cubicBezTo>
                      <a:pt x="29" y="117"/>
                      <a:pt x="29" y="117"/>
                      <a:pt x="29" y="117"/>
                    </a:cubicBezTo>
                    <a:cubicBezTo>
                      <a:pt x="27" y="117"/>
                      <a:pt x="25" y="115"/>
                      <a:pt x="25" y="113"/>
                    </a:cubicBezTo>
                    <a:cubicBezTo>
                      <a:pt x="25" y="110"/>
                      <a:pt x="27" y="109"/>
                      <a:pt x="29" y="109"/>
                    </a:cubicBezTo>
                    <a:cubicBezTo>
                      <a:pt x="101" y="109"/>
                      <a:pt x="101" y="109"/>
                      <a:pt x="101" y="109"/>
                    </a:cubicBezTo>
                    <a:cubicBezTo>
                      <a:pt x="102" y="109"/>
                      <a:pt x="102" y="109"/>
                      <a:pt x="103" y="109"/>
                    </a:cubicBezTo>
                    <a:cubicBezTo>
                      <a:pt x="103" y="108"/>
                      <a:pt x="104" y="107"/>
                      <a:pt x="104" y="107"/>
                    </a:cubicBezTo>
                    <a:cubicBezTo>
                      <a:pt x="106" y="105"/>
                      <a:pt x="108" y="105"/>
                      <a:pt x="110" y="105"/>
                    </a:cubicBezTo>
                    <a:cubicBezTo>
                      <a:pt x="111" y="105"/>
                      <a:pt x="111" y="105"/>
                      <a:pt x="111" y="105"/>
                    </a:cubicBezTo>
                    <a:cubicBezTo>
                      <a:pt x="113" y="105"/>
                      <a:pt x="113" y="105"/>
                      <a:pt x="113" y="105"/>
                    </a:cubicBezTo>
                    <a:cubicBezTo>
                      <a:pt x="114" y="105"/>
                      <a:pt x="116" y="106"/>
                      <a:pt x="118" y="106"/>
                    </a:cubicBezTo>
                    <a:cubicBezTo>
                      <a:pt x="123" y="106"/>
                      <a:pt x="127" y="103"/>
                      <a:pt x="131" y="101"/>
                    </a:cubicBezTo>
                    <a:cubicBezTo>
                      <a:pt x="131" y="1"/>
                      <a:pt x="131" y="1"/>
                      <a:pt x="131" y="1"/>
                    </a:cubicBezTo>
                    <a:cubicBezTo>
                      <a:pt x="131" y="1"/>
                      <a:pt x="131" y="0"/>
                      <a:pt x="130" y="0"/>
                    </a:cubicBezTo>
                    <a:cubicBezTo>
                      <a:pt x="1" y="0"/>
                      <a:pt x="1" y="0"/>
                      <a:pt x="1" y="0"/>
                    </a:cubicBezTo>
                    <a:cubicBezTo>
                      <a:pt x="0" y="0"/>
                      <a:pt x="0" y="1"/>
                      <a:pt x="0" y="1"/>
                    </a:cubicBezTo>
                    <a:cubicBezTo>
                      <a:pt x="0" y="170"/>
                      <a:pt x="0" y="170"/>
                      <a:pt x="0" y="170"/>
                    </a:cubicBezTo>
                    <a:cubicBezTo>
                      <a:pt x="0" y="171"/>
                      <a:pt x="0" y="171"/>
                      <a:pt x="1" y="171"/>
                    </a:cubicBezTo>
                    <a:cubicBezTo>
                      <a:pt x="113" y="171"/>
                      <a:pt x="113" y="171"/>
                      <a:pt x="113" y="171"/>
                    </a:cubicBezTo>
                    <a:cubicBezTo>
                      <a:pt x="113" y="171"/>
                      <a:pt x="112" y="170"/>
                      <a:pt x="112" y="169"/>
                    </a:cubicBezTo>
                    <a:cubicBezTo>
                      <a:pt x="109" y="163"/>
                      <a:pt x="106" y="152"/>
                      <a:pt x="105" y="142"/>
                    </a:cubicBezTo>
                    <a:close/>
                    <a:moveTo>
                      <a:pt x="29" y="28"/>
                    </a:moveTo>
                    <a:cubicBezTo>
                      <a:pt x="101" y="28"/>
                      <a:pt x="101" y="28"/>
                      <a:pt x="101" y="28"/>
                    </a:cubicBezTo>
                    <a:cubicBezTo>
                      <a:pt x="104" y="28"/>
                      <a:pt x="105" y="30"/>
                      <a:pt x="105" y="33"/>
                    </a:cubicBezTo>
                    <a:cubicBezTo>
                      <a:pt x="105" y="35"/>
                      <a:pt x="104" y="37"/>
                      <a:pt x="101" y="37"/>
                    </a:cubicBezTo>
                    <a:cubicBezTo>
                      <a:pt x="29" y="37"/>
                      <a:pt x="29" y="37"/>
                      <a:pt x="29" y="37"/>
                    </a:cubicBezTo>
                    <a:cubicBezTo>
                      <a:pt x="27" y="37"/>
                      <a:pt x="25" y="35"/>
                      <a:pt x="25" y="33"/>
                    </a:cubicBezTo>
                    <a:cubicBezTo>
                      <a:pt x="25" y="30"/>
                      <a:pt x="27" y="28"/>
                      <a:pt x="29" y="28"/>
                    </a:cubicBezTo>
                    <a:close/>
                    <a:moveTo>
                      <a:pt x="29" y="55"/>
                    </a:moveTo>
                    <a:cubicBezTo>
                      <a:pt x="101" y="55"/>
                      <a:pt x="101" y="55"/>
                      <a:pt x="101" y="55"/>
                    </a:cubicBezTo>
                    <a:cubicBezTo>
                      <a:pt x="104" y="55"/>
                      <a:pt x="105" y="57"/>
                      <a:pt x="105" y="59"/>
                    </a:cubicBezTo>
                    <a:cubicBezTo>
                      <a:pt x="105" y="61"/>
                      <a:pt x="104" y="63"/>
                      <a:pt x="101" y="63"/>
                    </a:cubicBezTo>
                    <a:cubicBezTo>
                      <a:pt x="29" y="63"/>
                      <a:pt x="29" y="63"/>
                      <a:pt x="29" y="63"/>
                    </a:cubicBezTo>
                    <a:cubicBezTo>
                      <a:pt x="27" y="63"/>
                      <a:pt x="25" y="61"/>
                      <a:pt x="25" y="59"/>
                    </a:cubicBezTo>
                    <a:cubicBezTo>
                      <a:pt x="25" y="57"/>
                      <a:pt x="27" y="55"/>
                      <a:pt x="29" y="55"/>
                    </a:cubicBezTo>
                    <a:close/>
                    <a:moveTo>
                      <a:pt x="29" y="82"/>
                    </a:moveTo>
                    <a:cubicBezTo>
                      <a:pt x="101" y="82"/>
                      <a:pt x="101" y="82"/>
                      <a:pt x="101" y="82"/>
                    </a:cubicBezTo>
                    <a:cubicBezTo>
                      <a:pt x="104" y="82"/>
                      <a:pt x="105" y="84"/>
                      <a:pt x="105" y="86"/>
                    </a:cubicBezTo>
                    <a:cubicBezTo>
                      <a:pt x="105" y="88"/>
                      <a:pt x="104" y="90"/>
                      <a:pt x="101" y="90"/>
                    </a:cubicBezTo>
                    <a:cubicBezTo>
                      <a:pt x="29" y="90"/>
                      <a:pt x="29" y="90"/>
                      <a:pt x="29" y="90"/>
                    </a:cubicBezTo>
                    <a:cubicBezTo>
                      <a:pt x="27" y="90"/>
                      <a:pt x="25" y="88"/>
                      <a:pt x="25" y="86"/>
                    </a:cubicBezTo>
                    <a:cubicBezTo>
                      <a:pt x="25" y="84"/>
                      <a:pt x="27" y="82"/>
                      <a:pt x="29" y="82"/>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38" name="Freeform 99">
                <a:extLst>
                  <a:ext uri="{FF2B5EF4-FFF2-40B4-BE49-F238E27FC236}">
                    <a16:creationId xmlns:a16="http://schemas.microsoft.com/office/drawing/2014/main" id="{C8D57F99-3D74-4B6F-8582-B6A86317D127}"/>
                  </a:ext>
                </a:extLst>
              </p:cNvPr>
              <p:cNvSpPr>
                <a:spLocks noEditPoints="1"/>
              </p:cNvSpPr>
              <p:nvPr/>
            </p:nvSpPr>
            <p:spPr bwMode="auto">
              <a:xfrm>
                <a:off x="680157" y="5610227"/>
                <a:ext cx="241269" cy="293688"/>
              </a:xfrm>
              <a:custGeom>
                <a:avLst/>
                <a:gdLst>
                  <a:gd name="T0" fmla="*/ 82 w 83"/>
                  <a:gd name="T1" fmla="*/ 22 h 101"/>
                  <a:gd name="T2" fmla="*/ 81 w 83"/>
                  <a:gd name="T3" fmla="*/ 22 h 101"/>
                  <a:gd name="T4" fmla="*/ 74 w 83"/>
                  <a:gd name="T5" fmla="*/ 23 h 101"/>
                  <a:gd name="T6" fmla="*/ 42 w 83"/>
                  <a:gd name="T7" fmla="*/ 1 h 101"/>
                  <a:gd name="T8" fmla="*/ 41 w 83"/>
                  <a:gd name="T9" fmla="*/ 0 h 101"/>
                  <a:gd name="T10" fmla="*/ 41 w 83"/>
                  <a:gd name="T11" fmla="*/ 1 h 101"/>
                  <a:gd name="T12" fmla="*/ 9 w 83"/>
                  <a:gd name="T13" fmla="*/ 23 h 101"/>
                  <a:gd name="T14" fmla="*/ 9 w 83"/>
                  <a:gd name="T15" fmla="*/ 23 h 101"/>
                  <a:gd name="T16" fmla="*/ 2 w 83"/>
                  <a:gd name="T17" fmla="*/ 22 h 101"/>
                  <a:gd name="T18" fmla="*/ 1 w 83"/>
                  <a:gd name="T19" fmla="*/ 22 h 101"/>
                  <a:gd name="T20" fmla="*/ 0 w 83"/>
                  <a:gd name="T21" fmla="*/ 23 h 101"/>
                  <a:gd name="T22" fmla="*/ 10 w 83"/>
                  <a:gd name="T23" fmla="*/ 74 h 101"/>
                  <a:gd name="T24" fmla="*/ 33 w 83"/>
                  <a:gd name="T25" fmla="*/ 94 h 101"/>
                  <a:gd name="T26" fmla="*/ 40 w 83"/>
                  <a:gd name="T27" fmla="*/ 101 h 101"/>
                  <a:gd name="T28" fmla="*/ 41 w 83"/>
                  <a:gd name="T29" fmla="*/ 101 h 101"/>
                  <a:gd name="T30" fmla="*/ 42 w 83"/>
                  <a:gd name="T31" fmla="*/ 101 h 101"/>
                  <a:gd name="T32" fmla="*/ 50 w 83"/>
                  <a:gd name="T33" fmla="*/ 94 h 101"/>
                  <a:gd name="T34" fmla="*/ 73 w 83"/>
                  <a:gd name="T35" fmla="*/ 74 h 101"/>
                  <a:gd name="T36" fmla="*/ 83 w 83"/>
                  <a:gd name="T37" fmla="*/ 23 h 101"/>
                  <a:gd name="T38" fmla="*/ 82 w 83"/>
                  <a:gd name="T39" fmla="*/ 22 h 101"/>
                  <a:gd name="T40" fmla="*/ 54 w 83"/>
                  <a:gd name="T41" fmla="*/ 67 h 101"/>
                  <a:gd name="T42" fmla="*/ 28 w 83"/>
                  <a:gd name="T43" fmla="*/ 67 h 101"/>
                  <a:gd name="T44" fmla="*/ 24 w 83"/>
                  <a:gd name="T45" fmla="*/ 63 h 101"/>
                  <a:gd name="T46" fmla="*/ 28 w 83"/>
                  <a:gd name="T47" fmla="*/ 59 h 101"/>
                  <a:gd name="T48" fmla="*/ 54 w 83"/>
                  <a:gd name="T49" fmla="*/ 59 h 101"/>
                  <a:gd name="T50" fmla="*/ 58 w 83"/>
                  <a:gd name="T51" fmla="*/ 63 h 101"/>
                  <a:gd name="T52" fmla="*/ 54 w 83"/>
                  <a:gd name="T53" fmla="*/ 67 h 101"/>
                  <a:gd name="T54" fmla="*/ 59 w 83"/>
                  <a:gd name="T55" fmla="*/ 48 h 101"/>
                  <a:gd name="T56" fmla="*/ 23 w 83"/>
                  <a:gd name="T57" fmla="*/ 48 h 101"/>
                  <a:gd name="T58" fmla="*/ 19 w 83"/>
                  <a:gd name="T59" fmla="*/ 44 h 101"/>
                  <a:gd name="T60" fmla="*/ 23 w 83"/>
                  <a:gd name="T61" fmla="*/ 40 h 101"/>
                  <a:gd name="T62" fmla="*/ 59 w 83"/>
                  <a:gd name="T63" fmla="*/ 40 h 101"/>
                  <a:gd name="T64" fmla="*/ 63 w 83"/>
                  <a:gd name="T65" fmla="*/ 44 h 101"/>
                  <a:gd name="T66" fmla="*/ 59 w 83"/>
                  <a:gd name="T67" fmla="*/ 4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01">
                    <a:moveTo>
                      <a:pt x="82" y="22"/>
                    </a:moveTo>
                    <a:cubicBezTo>
                      <a:pt x="82" y="22"/>
                      <a:pt x="82" y="22"/>
                      <a:pt x="81" y="22"/>
                    </a:cubicBezTo>
                    <a:cubicBezTo>
                      <a:pt x="79" y="22"/>
                      <a:pt x="77" y="23"/>
                      <a:pt x="74" y="23"/>
                    </a:cubicBezTo>
                    <a:cubicBezTo>
                      <a:pt x="54" y="23"/>
                      <a:pt x="43" y="1"/>
                      <a:pt x="42" y="1"/>
                    </a:cubicBezTo>
                    <a:cubicBezTo>
                      <a:pt x="42" y="0"/>
                      <a:pt x="42" y="0"/>
                      <a:pt x="41" y="0"/>
                    </a:cubicBezTo>
                    <a:cubicBezTo>
                      <a:pt x="41" y="0"/>
                      <a:pt x="41" y="0"/>
                      <a:pt x="41" y="1"/>
                    </a:cubicBezTo>
                    <a:cubicBezTo>
                      <a:pt x="40" y="1"/>
                      <a:pt x="29" y="23"/>
                      <a:pt x="9" y="23"/>
                    </a:cubicBezTo>
                    <a:cubicBezTo>
                      <a:pt x="9" y="23"/>
                      <a:pt x="9" y="23"/>
                      <a:pt x="9" y="23"/>
                    </a:cubicBezTo>
                    <a:cubicBezTo>
                      <a:pt x="6" y="23"/>
                      <a:pt x="4" y="22"/>
                      <a:pt x="2" y="22"/>
                    </a:cubicBezTo>
                    <a:cubicBezTo>
                      <a:pt x="1" y="22"/>
                      <a:pt x="1" y="22"/>
                      <a:pt x="1" y="22"/>
                    </a:cubicBezTo>
                    <a:cubicBezTo>
                      <a:pt x="1" y="22"/>
                      <a:pt x="0" y="23"/>
                      <a:pt x="0" y="23"/>
                    </a:cubicBezTo>
                    <a:cubicBezTo>
                      <a:pt x="1" y="25"/>
                      <a:pt x="3" y="62"/>
                      <a:pt x="10" y="74"/>
                    </a:cubicBezTo>
                    <a:cubicBezTo>
                      <a:pt x="18" y="87"/>
                      <a:pt x="26" y="91"/>
                      <a:pt x="33" y="94"/>
                    </a:cubicBezTo>
                    <a:cubicBezTo>
                      <a:pt x="37" y="96"/>
                      <a:pt x="40" y="98"/>
                      <a:pt x="40" y="101"/>
                    </a:cubicBezTo>
                    <a:cubicBezTo>
                      <a:pt x="41" y="101"/>
                      <a:pt x="41" y="101"/>
                      <a:pt x="41" y="101"/>
                    </a:cubicBezTo>
                    <a:cubicBezTo>
                      <a:pt x="42" y="101"/>
                      <a:pt x="42" y="101"/>
                      <a:pt x="42" y="101"/>
                    </a:cubicBezTo>
                    <a:cubicBezTo>
                      <a:pt x="43" y="98"/>
                      <a:pt x="46" y="96"/>
                      <a:pt x="50" y="94"/>
                    </a:cubicBezTo>
                    <a:cubicBezTo>
                      <a:pt x="57" y="91"/>
                      <a:pt x="65" y="87"/>
                      <a:pt x="73" y="74"/>
                    </a:cubicBezTo>
                    <a:cubicBezTo>
                      <a:pt x="80" y="62"/>
                      <a:pt x="82" y="25"/>
                      <a:pt x="83" y="23"/>
                    </a:cubicBezTo>
                    <a:cubicBezTo>
                      <a:pt x="83" y="23"/>
                      <a:pt x="82" y="22"/>
                      <a:pt x="82" y="22"/>
                    </a:cubicBezTo>
                    <a:close/>
                    <a:moveTo>
                      <a:pt x="54" y="67"/>
                    </a:moveTo>
                    <a:cubicBezTo>
                      <a:pt x="28" y="67"/>
                      <a:pt x="28" y="67"/>
                      <a:pt x="28" y="67"/>
                    </a:cubicBezTo>
                    <a:cubicBezTo>
                      <a:pt x="25" y="67"/>
                      <a:pt x="24" y="66"/>
                      <a:pt x="24" y="63"/>
                    </a:cubicBezTo>
                    <a:cubicBezTo>
                      <a:pt x="24" y="61"/>
                      <a:pt x="25" y="59"/>
                      <a:pt x="28" y="59"/>
                    </a:cubicBezTo>
                    <a:cubicBezTo>
                      <a:pt x="54" y="59"/>
                      <a:pt x="54" y="59"/>
                      <a:pt x="54" y="59"/>
                    </a:cubicBezTo>
                    <a:cubicBezTo>
                      <a:pt x="57" y="59"/>
                      <a:pt x="58" y="61"/>
                      <a:pt x="58" y="63"/>
                    </a:cubicBezTo>
                    <a:cubicBezTo>
                      <a:pt x="58" y="66"/>
                      <a:pt x="57" y="67"/>
                      <a:pt x="54" y="67"/>
                    </a:cubicBezTo>
                    <a:close/>
                    <a:moveTo>
                      <a:pt x="59" y="48"/>
                    </a:moveTo>
                    <a:cubicBezTo>
                      <a:pt x="23" y="48"/>
                      <a:pt x="23" y="48"/>
                      <a:pt x="23" y="48"/>
                    </a:cubicBezTo>
                    <a:cubicBezTo>
                      <a:pt x="21" y="48"/>
                      <a:pt x="19" y="47"/>
                      <a:pt x="19" y="44"/>
                    </a:cubicBezTo>
                    <a:cubicBezTo>
                      <a:pt x="19" y="42"/>
                      <a:pt x="21" y="40"/>
                      <a:pt x="23" y="40"/>
                    </a:cubicBezTo>
                    <a:cubicBezTo>
                      <a:pt x="59" y="40"/>
                      <a:pt x="59" y="40"/>
                      <a:pt x="59" y="40"/>
                    </a:cubicBezTo>
                    <a:cubicBezTo>
                      <a:pt x="61" y="40"/>
                      <a:pt x="63" y="42"/>
                      <a:pt x="63" y="44"/>
                    </a:cubicBezTo>
                    <a:cubicBezTo>
                      <a:pt x="63" y="47"/>
                      <a:pt x="61" y="48"/>
                      <a:pt x="59" y="48"/>
                    </a:cubicBezTo>
                    <a:close/>
                  </a:path>
                </a:pathLst>
              </a:custGeom>
              <a:gradFill>
                <a:gsLst>
                  <a:gs pos="0">
                    <a:srgbClr val="4999E9"/>
                  </a:gs>
                  <a:gs pos="100000">
                    <a:srgbClr val="00B0F0"/>
                  </a:gs>
                </a:gsLst>
                <a:lin ang="18900000" scaled="1"/>
              </a:gradFill>
              <a:ln w="12700" cap="flat" cmpd="sng" algn="ctr">
                <a:no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grpSp>
      </p:grpSp>
      <p:sp>
        <p:nvSpPr>
          <p:cNvPr id="14" name="椭圆 13">
            <a:extLst>
              <a:ext uri="{FF2B5EF4-FFF2-40B4-BE49-F238E27FC236}">
                <a16:creationId xmlns:a16="http://schemas.microsoft.com/office/drawing/2014/main" id="{DCE58602-9C74-4D2E-9117-2229E6BD8440}"/>
              </a:ext>
            </a:extLst>
          </p:cNvPr>
          <p:cNvSpPr/>
          <p:nvPr/>
        </p:nvSpPr>
        <p:spPr>
          <a:xfrm>
            <a:off x="9989456" y="1803401"/>
            <a:ext cx="141514" cy="141514"/>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72" name="椭圆 71">
            <a:extLst>
              <a:ext uri="{FF2B5EF4-FFF2-40B4-BE49-F238E27FC236}">
                <a16:creationId xmlns:a16="http://schemas.microsoft.com/office/drawing/2014/main" id="{F310AC00-56EE-4D78-ACEC-8D32D48C3336}"/>
              </a:ext>
            </a:extLst>
          </p:cNvPr>
          <p:cNvSpPr/>
          <p:nvPr/>
        </p:nvSpPr>
        <p:spPr>
          <a:xfrm>
            <a:off x="6848928" y="5588000"/>
            <a:ext cx="139700" cy="139700"/>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73" name="椭圆 72">
            <a:extLst>
              <a:ext uri="{FF2B5EF4-FFF2-40B4-BE49-F238E27FC236}">
                <a16:creationId xmlns:a16="http://schemas.microsoft.com/office/drawing/2014/main" id="{D033CDA4-930F-4F27-B2DF-A7E3A2C9DE97}"/>
              </a:ext>
            </a:extLst>
          </p:cNvPr>
          <p:cNvSpPr/>
          <p:nvPr/>
        </p:nvSpPr>
        <p:spPr>
          <a:xfrm>
            <a:off x="7097486" y="1571172"/>
            <a:ext cx="317500" cy="317500"/>
          </a:xfrm>
          <a:prstGeom prst="ellipse">
            <a:avLst/>
          </a:prstGeom>
          <a:gradFill>
            <a:gsLst>
              <a:gs pos="0">
                <a:srgbClr val="4999E9"/>
              </a:gs>
              <a:gs pos="100000">
                <a:srgbClr val="00B0F0"/>
              </a:gs>
            </a:gsLst>
            <a:lin ang="18900000" scaled="1"/>
          </a:gradFill>
          <a:ln w="6350" cap="flat" cmpd="sng" algn="ctr">
            <a:gradFill flip="none" rotWithShape="1">
              <a:gsLst>
                <a:gs pos="0">
                  <a:srgbClr val="B0D3F6"/>
                </a:gs>
                <a:gs pos="100000">
                  <a:srgbClr val="CDF2FF"/>
                </a:gs>
              </a:gsLst>
              <a:lin ang="18900000" scaled="1"/>
              <a:tileRect/>
            </a:gradFill>
            <a:prstDash val="solid"/>
            <a:miter lim="800000"/>
          </a:ln>
          <a:effectLst>
            <a:outerShdw blurRad="698500" dist="190500" dir="8100000" algn="tr" rotWithShape="0">
              <a:srgbClr val="4999E9">
                <a:alpha val="20000"/>
              </a:srgbClr>
            </a:outerShdw>
          </a:effectLst>
        </p:spPr>
        <p:txBody>
          <a:bodyPr anchor="ctr"/>
          <a:lstStyle/>
          <a:p>
            <a:pPr algn="ctr"/>
            <a:endParaRPr lang="zh-CN" altLang="en-US" sz="2400" kern="0">
              <a:solidFill>
                <a:prstClr val="white"/>
              </a:solidFill>
              <a:latin typeface="Arial"/>
              <a:ea typeface="微软雅黑"/>
            </a:endParaRPr>
          </a:p>
        </p:txBody>
      </p:sp>
      <p:sp>
        <p:nvSpPr>
          <p:cNvPr id="15" name="文本框 14">
            <a:extLst>
              <a:ext uri="{FF2B5EF4-FFF2-40B4-BE49-F238E27FC236}">
                <a16:creationId xmlns:a16="http://schemas.microsoft.com/office/drawing/2014/main" id="{EC30FE8B-CF8C-47D6-B896-2EE1B7234487}"/>
              </a:ext>
            </a:extLst>
          </p:cNvPr>
          <p:cNvSpPr txBox="1"/>
          <p:nvPr/>
        </p:nvSpPr>
        <p:spPr>
          <a:xfrm>
            <a:off x="737379" y="1271851"/>
            <a:ext cx="10717241" cy="4801314"/>
          </a:xfrm>
          <a:prstGeom prst="rect">
            <a:avLst/>
          </a:prstGeom>
          <a:noFill/>
        </p:spPr>
        <p:txBody>
          <a:bodyPr wrap="square" rtlCol="0">
            <a:spAutoFit/>
          </a:bodyPr>
          <a:lstStyle/>
          <a:p>
            <a:r>
              <a:rPr lang="zh-CN" altLang="en-US" dirty="0"/>
              <a:t>前端三大框架：</a:t>
            </a:r>
            <a:endParaRPr lang="en-US" altLang="zh-CN" dirty="0"/>
          </a:p>
          <a:p>
            <a:endParaRPr lang="en-US" altLang="zh-CN" dirty="0"/>
          </a:p>
          <a:p>
            <a:pPr algn="l">
              <a:lnSpc>
                <a:spcPct val="150000"/>
              </a:lnSpc>
            </a:pPr>
            <a:r>
              <a:rPr lang="en-US" altLang="zh-CN" sz="1400" b="0" i="0" dirty="0">
                <a:solidFill>
                  <a:schemeClr val="tx1">
                    <a:lumMod val="50000"/>
                    <a:lumOff val="50000"/>
                  </a:schemeClr>
                </a:solidFill>
                <a:effectLst/>
                <a:latin typeface="PingFang SC"/>
              </a:rPr>
              <a:t>1</a:t>
            </a:r>
            <a:r>
              <a:rPr lang="zh-CN" altLang="en-US" sz="1400" b="0" i="0" dirty="0">
                <a:solidFill>
                  <a:schemeClr val="tx1">
                    <a:lumMod val="50000"/>
                    <a:lumOff val="50000"/>
                  </a:schemeClr>
                </a:solidFill>
                <a:effectLst/>
                <a:latin typeface="PingFang SC"/>
              </a:rPr>
              <a:t>、</a:t>
            </a:r>
            <a:r>
              <a:rPr lang="en-US" altLang="zh-CN" sz="1400" b="0" i="0" dirty="0">
                <a:solidFill>
                  <a:schemeClr val="tx1">
                    <a:lumMod val="50000"/>
                    <a:lumOff val="50000"/>
                  </a:schemeClr>
                </a:solidFill>
                <a:effectLst/>
                <a:latin typeface="PingFang SC"/>
              </a:rPr>
              <a:t>Angular</a:t>
            </a:r>
          </a:p>
          <a:p>
            <a:pPr algn="l">
              <a:lnSpc>
                <a:spcPct val="150000"/>
              </a:lnSpc>
            </a:pPr>
            <a:r>
              <a:rPr lang="en-US" altLang="zh-CN" sz="1400" b="0" i="0" dirty="0">
                <a:solidFill>
                  <a:schemeClr val="tx1">
                    <a:lumMod val="50000"/>
                    <a:lumOff val="50000"/>
                  </a:schemeClr>
                </a:solidFill>
                <a:effectLst/>
                <a:latin typeface="PingFang SC"/>
              </a:rPr>
              <a:t>Angular</a:t>
            </a:r>
            <a:r>
              <a:rPr lang="zh-CN" altLang="en-US" sz="1400" b="0" i="0" dirty="0">
                <a:solidFill>
                  <a:schemeClr val="tx1">
                    <a:lumMod val="50000"/>
                    <a:lumOff val="50000"/>
                  </a:schemeClr>
                </a:solidFill>
                <a:effectLst/>
                <a:latin typeface="PingFang SC"/>
              </a:rPr>
              <a:t>原名</a:t>
            </a:r>
            <a:r>
              <a:rPr lang="en-US" altLang="zh-CN" sz="1400" b="0" i="0" dirty="0" err="1">
                <a:solidFill>
                  <a:schemeClr val="tx1">
                    <a:lumMod val="50000"/>
                    <a:lumOff val="50000"/>
                  </a:schemeClr>
                </a:solidFill>
                <a:effectLst/>
                <a:latin typeface="PingFang SC"/>
              </a:rPr>
              <a:t>angularJS</a:t>
            </a:r>
            <a:r>
              <a:rPr lang="zh-CN" altLang="en-US" sz="1400" b="0" i="0" dirty="0">
                <a:solidFill>
                  <a:schemeClr val="tx1">
                    <a:lumMod val="50000"/>
                    <a:lumOff val="50000"/>
                  </a:schemeClr>
                </a:solidFill>
                <a:effectLst/>
                <a:latin typeface="PingFang SC"/>
              </a:rPr>
              <a:t>诞生于</a:t>
            </a:r>
            <a:r>
              <a:rPr lang="en-US" altLang="zh-CN" sz="1400" b="0" i="0" dirty="0">
                <a:solidFill>
                  <a:schemeClr val="tx1">
                    <a:lumMod val="50000"/>
                    <a:lumOff val="50000"/>
                  </a:schemeClr>
                </a:solidFill>
                <a:effectLst/>
                <a:latin typeface="PingFang SC"/>
              </a:rPr>
              <a:t>2009</a:t>
            </a:r>
            <a:r>
              <a:rPr lang="zh-CN" altLang="en-US" sz="1400" b="0" i="0" dirty="0">
                <a:solidFill>
                  <a:schemeClr val="tx1">
                    <a:lumMod val="50000"/>
                    <a:lumOff val="50000"/>
                  </a:schemeClr>
                </a:solidFill>
                <a:effectLst/>
                <a:latin typeface="PingFang SC"/>
              </a:rPr>
              <a:t>年，之前我们都是用</a:t>
            </a:r>
            <a:r>
              <a:rPr lang="en-US" altLang="zh-CN" sz="1400" b="0" i="0" dirty="0" err="1">
                <a:solidFill>
                  <a:schemeClr val="tx1">
                    <a:lumMod val="50000"/>
                    <a:lumOff val="50000"/>
                  </a:schemeClr>
                </a:solidFill>
                <a:effectLst/>
                <a:latin typeface="PingFang SC"/>
              </a:rPr>
              <a:t>jquery</a:t>
            </a:r>
            <a:r>
              <a:rPr lang="zh-CN" altLang="en-US" sz="1400" b="0" i="0" dirty="0">
                <a:solidFill>
                  <a:schemeClr val="tx1">
                    <a:lumMod val="50000"/>
                    <a:lumOff val="50000"/>
                  </a:schemeClr>
                </a:solidFill>
                <a:effectLst/>
                <a:latin typeface="PingFang SC"/>
              </a:rPr>
              <a:t>开发，自从</a:t>
            </a:r>
            <a:r>
              <a:rPr lang="en-US" altLang="zh-CN" sz="1400" b="0" i="0" dirty="0">
                <a:solidFill>
                  <a:schemeClr val="tx1">
                    <a:lumMod val="50000"/>
                    <a:lumOff val="50000"/>
                  </a:schemeClr>
                </a:solidFill>
                <a:effectLst/>
                <a:latin typeface="PingFang SC"/>
              </a:rPr>
              <a:t>angular</a:t>
            </a:r>
            <a:r>
              <a:rPr lang="zh-CN" altLang="en-US" sz="1400" b="0" i="0" dirty="0">
                <a:solidFill>
                  <a:schemeClr val="tx1">
                    <a:lumMod val="50000"/>
                    <a:lumOff val="50000"/>
                  </a:schemeClr>
                </a:solidFill>
                <a:effectLst/>
                <a:latin typeface="PingFang SC"/>
              </a:rPr>
              <a:t>的出现让我们有了新的选择，它最大的特点是把后端的一些开发模式移植到前端来实现，如</a:t>
            </a:r>
            <a:r>
              <a:rPr lang="en-US" altLang="zh-CN" sz="1400" b="0" i="0" dirty="0">
                <a:solidFill>
                  <a:schemeClr val="tx1">
                    <a:lumMod val="50000"/>
                    <a:lumOff val="50000"/>
                  </a:schemeClr>
                </a:solidFill>
                <a:effectLst/>
                <a:latin typeface="PingFang SC"/>
              </a:rPr>
              <a:t>MVC</a:t>
            </a:r>
            <a:r>
              <a:rPr lang="zh-CN" altLang="en-US" sz="1400" b="0" i="0" dirty="0">
                <a:solidFill>
                  <a:schemeClr val="tx1">
                    <a:lumMod val="50000"/>
                    <a:lumOff val="50000"/>
                  </a:schemeClr>
                </a:solidFill>
                <a:effectLst/>
                <a:latin typeface="PingFang SC"/>
              </a:rPr>
              <a:t>、依赖注入等。</a:t>
            </a:r>
          </a:p>
          <a:p>
            <a:pPr>
              <a:lnSpc>
                <a:spcPct val="150000"/>
              </a:lnSpc>
            </a:pPr>
            <a:endParaRPr lang="en-US" altLang="zh-CN" sz="1400" dirty="0">
              <a:solidFill>
                <a:schemeClr val="tx1">
                  <a:lumMod val="50000"/>
                  <a:lumOff val="50000"/>
                </a:schemeClr>
              </a:solidFill>
            </a:endParaRPr>
          </a:p>
          <a:p>
            <a:pPr algn="l">
              <a:lnSpc>
                <a:spcPct val="150000"/>
              </a:lnSpc>
            </a:pPr>
            <a:r>
              <a:rPr lang="en-US" altLang="zh-CN" sz="1400" b="0" i="0" dirty="0">
                <a:solidFill>
                  <a:schemeClr val="tx1">
                    <a:lumMod val="50000"/>
                    <a:lumOff val="50000"/>
                  </a:schemeClr>
                </a:solidFill>
                <a:effectLst/>
                <a:latin typeface="PingFang SC"/>
              </a:rPr>
              <a:t>2</a:t>
            </a:r>
            <a:r>
              <a:rPr lang="zh-CN" altLang="en-US" sz="1400" b="0" i="0" dirty="0">
                <a:solidFill>
                  <a:schemeClr val="tx1">
                    <a:lumMod val="50000"/>
                    <a:lumOff val="50000"/>
                  </a:schemeClr>
                </a:solidFill>
                <a:effectLst/>
                <a:latin typeface="PingFang SC"/>
              </a:rPr>
              <a:t>、</a:t>
            </a:r>
            <a:r>
              <a:rPr lang="en-US" altLang="zh-CN" sz="1400" b="0" i="0" dirty="0">
                <a:solidFill>
                  <a:schemeClr val="tx1">
                    <a:lumMod val="50000"/>
                    <a:lumOff val="50000"/>
                  </a:schemeClr>
                </a:solidFill>
                <a:effectLst/>
                <a:latin typeface="PingFang SC"/>
              </a:rPr>
              <a:t>React</a:t>
            </a:r>
          </a:p>
          <a:p>
            <a:pPr algn="l">
              <a:lnSpc>
                <a:spcPct val="150000"/>
              </a:lnSpc>
            </a:pPr>
            <a:r>
              <a:rPr lang="en-US" altLang="zh-CN" sz="1400" b="0" i="0" dirty="0">
                <a:solidFill>
                  <a:schemeClr val="tx1">
                    <a:lumMod val="50000"/>
                    <a:lumOff val="50000"/>
                  </a:schemeClr>
                </a:solidFill>
                <a:effectLst/>
                <a:latin typeface="PingFang SC"/>
              </a:rPr>
              <a:t>React</a:t>
            </a:r>
            <a:r>
              <a:rPr lang="zh-CN" altLang="en-US" sz="1400" b="0" i="0" dirty="0">
                <a:solidFill>
                  <a:schemeClr val="tx1">
                    <a:lumMod val="50000"/>
                    <a:lumOff val="50000"/>
                  </a:schemeClr>
                </a:solidFill>
                <a:effectLst/>
                <a:latin typeface="PingFang SC"/>
              </a:rPr>
              <a:t>，</a:t>
            </a:r>
            <a:r>
              <a:rPr lang="en-US" altLang="zh-CN" sz="1400" b="0" i="0" dirty="0" err="1">
                <a:solidFill>
                  <a:schemeClr val="tx1">
                    <a:lumMod val="50000"/>
                    <a:lumOff val="50000"/>
                  </a:schemeClr>
                </a:solidFill>
                <a:effectLst/>
                <a:latin typeface="PingFang SC"/>
              </a:rPr>
              <a:t>facebook</a:t>
            </a:r>
            <a:r>
              <a:rPr lang="zh-CN" altLang="en-US" sz="1400" b="0" i="0" dirty="0">
                <a:solidFill>
                  <a:schemeClr val="tx1">
                    <a:lumMod val="50000"/>
                    <a:lumOff val="50000"/>
                  </a:schemeClr>
                </a:solidFill>
                <a:effectLst/>
                <a:latin typeface="PingFang SC"/>
              </a:rPr>
              <a:t>出品，正式版推出是在</a:t>
            </a:r>
            <a:r>
              <a:rPr lang="en-US" altLang="zh-CN" sz="1400" b="0" i="0" dirty="0">
                <a:solidFill>
                  <a:schemeClr val="tx1">
                    <a:lumMod val="50000"/>
                    <a:lumOff val="50000"/>
                  </a:schemeClr>
                </a:solidFill>
                <a:effectLst/>
                <a:latin typeface="PingFang SC"/>
              </a:rPr>
              <a:t>2013</a:t>
            </a:r>
            <a:r>
              <a:rPr lang="zh-CN" altLang="en-US" sz="1400" b="0" i="0" dirty="0">
                <a:solidFill>
                  <a:schemeClr val="tx1">
                    <a:lumMod val="50000"/>
                    <a:lumOff val="50000"/>
                  </a:schemeClr>
                </a:solidFill>
                <a:effectLst/>
                <a:latin typeface="PingFang SC"/>
              </a:rPr>
              <a:t>年，比</a:t>
            </a:r>
            <a:r>
              <a:rPr lang="en-US" altLang="zh-CN" sz="1400" b="0" i="0" dirty="0">
                <a:solidFill>
                  <a:schemeClr val="tx1">
                    <a:lumMod val="50000"/>
                    <a:lumOff val="50000"/>
                  </a:schemeClr>
                </a:solidFill>
                <a:effectLst/>
                <a:latin typeface="PingFang SC"/>
              </a:rPr>
              <a:t>angular</a:t>
            </a:r>
            <a:r>
              <a:rPr lang="zh-CN" altLang="en-US" sz="1400" b="0" i="0" dirty="0">
                <a:solidFill>
                  <a:schemeClr val="tx1">
                    <a:lumMod val="50000"/>
                    <a:lumOff val="50000"/>
                  </a:schemeClr>
                </a:solidFill>
                <a:effectLst/>
                <a:latin typeface="PingFang SC"/>
              </a:rPr>
              <a:t>晚了</a:t>
            </a:r>
            <a:r>
              <a:rPr lang="en-US" altLang="zh-CN" sz="1400" b="0" i="0" dirty="0">
                <a:solidFill>
                  <a:schemeClr val="tx1">
                    <a:lumMod val="50000"/>
                    <a:lumOff val="50000"/>
                  </a:schemeClr>
                </a:solidFill>
                <a:effectLst/>
                <a:latin typeface="PingFang SC"/>
              </a:rPr>
              <a:t>4</a:t>
            </a:r>
            <a:r>
              <a:rPr lang="zh-CN" altLang="en-US" sz="1400" b="0" i="0" dirty="0">
                <a:solidFill>
                  <a:schemeClr val="tx1">
                    <a:lumMod val="50000"/>
                    <a:lumOff val="50000"/>
                  </a:schemeClr>
                </a:solidFill>
                <a:effectLst/>
                <a:latin typeface="PingFang SC"/>
              </a:rPr>
              <a:t>年，但得益于其创新式的</a:t>
            </a:r>
            <a:r>
              <a:rPr lang="en-US" altLang="zh-CN" sz="1400" b="0" i="0" dirty="0" err="1">
                <a:solidFill>
                  <a:schemeClr val="tx1">
                    <a:lumMod val="50000"/>
                    <a:lumOff val="50000"/>
                  </a:schemeClr>
                </a:solidFill>
                <a:effectLst/>
                <a:latin typeface="PingFang SC"/>
              </a:rPr>
              <a:t>VirtualDOM</a:t>
            </a:r>
            <a:r>
              <a:rPr lang="zh-CN" altLang="en-US" sz="1400" b="0" i="0" dirty="0">
                <a:solidFill>
                  <a:schemeClr val="tx1">
                    <a:lumMod val="50000"/>
                    <a:lumOff val="50000"/>
                  </a:schemeClr>
                </a:solidFill>
                <a:effectLst/>
                <a:latin typeface="PingFang SC"/>
              </a:rPr>
              <a:t>，性能上碾压</a:t>
            </a:r>
            <a:r>
              <a:rPr lang="en-US" altLang="zh-CN" sz="1400" b="0" i="0" dirty="0" err="1">
                <a:solidFill>
                  <a:schemeClr val="tx1">
                    <a:lumMod val="50000"/>
                    <a:lumOff val="50000"/>
                  </a:schemeClr>
                </a:solidFill>
                <a:effectLst/>
                <a:latin typeface="PingFang SC"/>
              </a:rPr>
              <a:t>angularJS</a:t>
            </a:r>
            <a:r>
              <a:rPr lang="zh-CN" altLang="en-US" sz="1400" b="0" i="0" dirty="0">
                <a:solidFill>
                  <a:schemeClr val="tx1">
                    <a:lumMod val="50000"/>
                    <a:lumOff val="50000"/>
                  </a:schemeClr>
                </a:solidFill>
                <a:effectLst/>
                <a:latin typeface="PingFang SC"/>
              </a:rPr>
              <a:t>，一经推出，火的一塌糊涂。 特点很多，</a:t>
            </a:r>
            <a:r>
              <a:rPr lang="en-US" altLang="zh-CN" sz="1400" b="0" i="0" dirty="0" err="1">
                <a:solidFill>
                  <a:schemeClr val="tx1">
                    <a:lumMod val="50000"/>
                    <a:lumOff val="50000"/>
                  </a:schemeClr>
                </a:solidFill>
                <a:effectLst/>
                <a:latin typeface="PingFang SC"/>
              </a:rPr>
              <a:t>VirtualDOM</a:t>
            </a:r>
            <a:r>
              <a:rPr lang="zh-CN" altLang="en-US" sz="1400" b="0" i="0" dirty="0">
                <a:solidFill>
                  <a:schemeClr val="tx1">
                    <a:lumMod val="50000"/>
                    <a:lumOff val="50000"/>
                  </a:schemeClr>
                </a:solidFill>
                <a:effectLst/>
                <a:latin typeface="PingFang SC"/>
              </a:rPr>
              <a:t>、</a:t>
            </a:r>
            <a:r>
              <a:rPr lang="en-US" altLang="zh-CN" sz="1400" b="0" i="0" dirty="0">
                <a:solidFill>
                  <a:schemeClr val="tx1">
                    <a:lumMod val="50000"/>
                    <a:lumOff val="50000"/>
                  </a:schemeClr>
                </a:solidFill>
                <a:effectLst/>
                <a:latin typeface="PingFang SC"/>
              </a:rPr>
              <a:t>JSX</a:t>
            </a:r>
            <a:r>
              <a:rPr lang="zh-CN" altLang="en-US" sz="1400" b="0" i="0" dirty="0">
                <a:solidFill>
                  <a:schemeClr val="tx1">
                    <a:lumMod val="50000"/>
                    <a:lumOff val="50000"/>
                  </a:schemeClr>
                </a:solidFill>
                <a:effectLst/>
                <a:latin typeface="PingFang SC"/>
              </a:rPr>
              <a:t>、</a:t>
            </a:r>
            <a:r>
              <a:rPr lang="en-US" altLang="zh-CN" sz="1400" b="0" i="0" dirty="0">
                <a:solidFill>
                  <a:schemeClr val="tx1">
                    <a:lumMod val="50000"/>
                    <a:lumOff val="50000"/>
                  </a:schemeClr>
                </a:solidFill>
                <a:effectLst/>
                <a:latin typeface="PingFang SC"/>
              </a:rPr>
              <a:t>Diff</a:t>
            </a:r>
            <a:r>
              <a:rPr lang="zh-CN" altLang="en-US" sz="1400" b="0" i="0" dirty="0">
                <a:solidFill>
                  <a:schemeClr val="tx1">
                    <a:lumMod val="50000"/>
                    <a:lumOff val="50000"/>
                  </a:schemeClr>
                </a:solidFill>
                <a:effectLst/>
                <a:latin typeface="PingFang SC"/>
              </a:rPr>
              <a:t>算法等，支持</a:t>
            </a:r>
            <a:r>
              <a:rPr lang="en-US" altLang="zh-CN" sz="1400" b="0" i="0" dirty="0">
                <a:solidFill>
                  <a:schemeClr val="tx1">
                    <a:lumMod val="50000"/>
                    <a:lumOff val="50000"/>
                  </a:schemeClr>
                </a:solidFill>
                <a:effectLst/>
                <a:latin typeface="PingFang SC"/>
              </a:rPr>
              <a:t>ES6</a:t>
            </a:r>
            <a:r>
              <a:rPr lang="zh-CN" altLang="en-US" sz="1400" b="0" i="0" dirty="0">
                <a:solidFill>
                  <a:schemeClr val="tx1">
                    <a:lumMod val="50000"/>
                    <a:lumOff val="50000"/>
                  </a:schemeClr>
                </a:solidFill>
                <a:effectLst/>
                <a:latin typeface="PingFang SC"/>
              </a:rPr>
              <a:t>语法，采用函数式编程，门槛稍高，但也更灵活，能让开发具有更多可能性。</a:t>
            </a:r>
          </a:p>
          <a:p>
            <a:pPr>
              <a:lnSpc>
                <a:spcPct val="150000"/>
              </a:lnSpc>
            </a:pPr>
            <a:endParaRPr lang="en-US" altLang="zh-CN" sz="1400" dirty="0">
              <a:solidFill>
                <a:schemeClr val="tx1">
                  <a:lumMod val="50000"/>
                  <a:lumOff val="50000"/>
                </a:schemeClr>
              </a:solidFill>
            </a:endParaRPr>
          </a:p>
          <a:p>
            <a:pPr algn="l">
              <a:lnSpc>
                <a:spcPct val="150000"/>
              </a:lnSpc>
            </a:pPr>
            <a:r>
              <a:rPr lang="en-US" altLang="zh-CN" sz="1400" b="0" i="0" dirty="0">
                <a:solidFill>
                  <a:schemeClr val="tx1">
                    <a:lumMod val="50000"/>
                    <a:lumOff val="50000"/>
                  </a:schemeClr>
                </a:solidFill>
                <a:effectLst/>
                <a:latin typeface="PingFang SC"/>
              </a:rPr>
              <a:t>3</a:t>
            </a:r>
            <a:r>
              <a:rPr lang="zh-CN" altLang="en-US" sz="1400" b="0" i="0" dirty="0">
                <a:solidFill>
                  <a:schemeClr val="tx1">
                    <a:lumMod val="50000"/>
                    <a:lumOff val="50000"/>
                  </a:schemeClr>
                </a:solidFill>
                <a:effectLst/>
                <a:latin typeface="PingFang SC"/>
              </a:rPr>
              <a:t>、</a:t>
            </a:r>
            <a:r>
              <a:rPr lang="en-US" altLang="zh-CN" sz="1400" b="0" i="0" dirty="0">
                <a:solidFill>
                  <a:schemeClr val="tx1">
                    <a:lumMod val="50000"/>
                    <a:lumOff val="50000"/>
                  </a:schemeClr>
                </a:solidFill>
                <a:effectLst/>
                <a:latin typeface="PingFang SC"/>
              </a:rPr>
              <a:t>Vue</a:t>
            </a:r>
          </a:p>
          <a:p>
            <a:pPr algn="l">
              <a:lnSpc>
                <a:spcPct val="150000"/>
              </a:lnSpc>
            </a:pPr>
            <a:r>
              <a:rPr lang="en-US" altLang="zh-CN" sz="1400" b="0" i="0" dirty="0">
                <a:solidFill>
                  <a:schemeClr val="tx1">
                    <a:lumMod val="50000"/>
                    <a:lumOff val="50000"/>
                  </a:schemeClr>
                </a:solidFill>
                <a:effectLst/>
                <a:latin typeface="PingFang SC"/>
              </a:rPr>
              <a:t>Vue</a:t>
            </a:r>
            <a:r>
              <a:rPr lang="zh-CN" altLang="en-US" sz="1400" b="0" i="0" dirty="0">
                <a:solidFill>
                  <a:schemeClr val="tx1">
                    <a:lumMod val="50000"/>
                    <a:lumOff val="50000"/>
                  </a:schemeClr>
                </a:solidFill>
                <a:effectLst/>
                <a:latin typeface="PingFang SC"/>
              </a:rPr>
              <a:t>作为最后推出的框架（</a:t>
            </a:r>
            <a:r>
              <a:rPr lang="en-US" altLang="zh-CN" sz="1400" b="0" i="0" dirty="0">
                <a:solidFill>
                  <a:schemeClr val="tx1">
                    <a:lumMod val="50000"/>
                    <a:lumOff val="50000"/>
                  </a:schemeClr>
                </a:solidFill>
                <a:effectLst/>
                <a:latin typeface="PingFang SC"/>
              </a:rPr>
              <a:t>2014</a:t>
            </a:r>
            <a:r>
              <a:rPr lang="zh-CN" altLang="en-US" sz="1400" b="0" i="0" dirty="0">
                <a:solidFill>
                  <a:schemeClr val="tx1">
                    <a:lumMod val="50000"/>
                    <a:lumOff val="50000"/>
                  </a:schemeClr>
                </a:solidFill>
                <a:effectLst/>
                <a:latin typeface="PingFang SC"/>
              </a:rPr>
              <a:t>年），借鉴了前辈</a:t>
            </a:r>
            <a:r>
              <a:rPr lang="en-US" altLang="zh-CN" sz="1400" b="0" i="0" dirty="0">
                <a:solidFill>
                  <a:schemeClr val="tx1">
                    <a:lumMod val="50000"/>
                    <a:lumOff val="50000"/>
                  </a:schemeClr>
                </a:solidFill>
                <a:effectLst/>
                <a:latin typeface="PingFang SC"/>
              </a:rPr>
              <a:t>angular</a:t>
            </a:r>
            <a:r>
              <a:rPr lang="zh-CN" altLang="en-US" sz="1400" b="0" i="0" dirty="0">
                <a:solidFill>
                  <a:schemeClr val="tx1">
                    <a:lumMod val="50000"/>
                    <a:lumOff val="50000"/>
                  </a:schemeClr>
                </a:solidFill>
                <a:effectLst/>
                <a:latin typeface="PingFang SC"/>
              </a:rPr>
              <a:t>和</a:t>
            </a:r>
            <a:r>
              <a:rPr lang="en-US" altLang="zh-CN" sz="1400" b="0" i="0" dirty="0">
                <a:solidFill>
                  <a:schemeClr val="tx1">
                    <a:lumMod val="50000"/>
                    <a:lumOff val="50000"/>
                  </a:schemeClr>
                </a:solidFill>
                <a:effectLst/>
                <a:latin typeface="PingFang SC"/>
              </a:rPr>
              <a:t>react</a:t>
            </a:r>
            <a:r>
              <a:rPr lang="zh-CN" altLang="en-US" sz="1400" b="0" i="0" dirty="0">
                <a:solidFill>
                  <a:schemeClr val="tx1">
                    <a:lumMod val="50000"/>
                    <a:lumOff val="50000"/>
                  </a:schemeClr>
                </a:solidFill>
                <a:effectLst/>
                <a:latin typeface="PingFang SC"/>
              </a:rPr>
              <a:t>的特点（如</a:t>
            </a:r>
            <a:r>
              <a:rPr lang="en-US" altLang="zh-CN" sz="1400" b="0" i="0" dirty="0" err="1">
                <a:solidFill>
                  <a:schemeClr val="tx1">
                    <a:lumMod val="50000"/>
                    <a:lumOff val="50000"/>
                  </a:schemeClr>
                </a:solidFill>
                <a:effectLst/>
                <a:latin typeface="PingFang SC"/>
              </a:rPr>
              <a:t>VirtualDOM</a:t>
            </a:r>
            <a:r>
              <a:rPr lang="zh-CN" altLang="en-US" sz="1400" b="0" i="0" dirty="0">
                <a:solidFill>
                  <a:schemeClr val="tx1">
                    <a:lumMod val="50000"/>
                    <a:lumOff val="50000"/>
                  </a:schemeClr>
                </a:solidFill>
                <a:effectLst/>
                <a:latin typeface="PingFang SC"/>
              </a:rPr>
              <a:t>、双向数据绑定、</a:t>
            </a:r>
            <a:r>
              <a:rPr lang="en-US" altLang="zh-CN" sz="1400" b="0" i="0" dirty="0">
                <a:solidFill>
                  <a:schemeClr val="tx1">
                    <a:lumMod val="50000"/>
                    <a:lumOff val="50000"/>
                  </a:schemeClr>
                </a:solidFill>
                <a:effectLst/>
                <a:latin typeface="PingFang SC"/>
              </a:rPr>
              <a:t>diff</a:t>
            </a:r>
            <a:r>
              <a:rPr lang="zh-CN" altLang="en-US" sz="1400" b="0" i="0" dirty="0">
                <a:solidFill>
                  <a:schemeClr val="tx1">
                    <a:lumMod val="50000"/>
                    <a:lumOff val="50000"/>
                  </a:schemeClr>
                </a:solidFill>
                <a:effectLst/>
                <a:latin typeface="PingFang SC"/>
              </a:rPr>
              <a:t>算法、响应式属性、组件化开发等）并做了相关优化，使其使用起来更加方便，更容易上手，比较少适合初学者。</a:t>
            </a:r>
          </a:p>
          <a:p>
            <a:endParaRPr lang="zh-CN" altLang="en-US" dirty="0"/>
          </a:p>
        </p:txBody>
      </p:sp>
    </p:spTree>
    <p:extLst>
      <p:ext uri="{BB962C8B-B14F-4D97-AF65-F5344CB8AC3E}">
        <p14:creationId xmlns:p14="http://schemas.microsoft.com/office/powerpoint/2010/main" val="201407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3" grpId="0"/>
      <p:bldP spid="14" grpId="0" animBg="1"/>
      <p:bldP spid="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ysClr val="window" lastClr="FFFFFF"/>
            </a:gs>
            <a:gs pos="100000">
              <a:srgbClr val="EEEEEE"/>
            </a:gs>
          </a:gsLst>
          <a:lin ang="18900000" scaled="1"/>
          <a:tileRect/>
        </a:gradFill>
        <a:ln w="28575" cap="flat" cmpd="sng" algn="ctr">
          <a:gradFill flip="none" rotWithShape="1">
            <a:gsLst>
              <a:gs pos="0">
                <a:srgbClr val="ECECEC"/>
              </a:gs>
              <a:gs pos="100000">
                <a:sysClr val="window" lastClr="FFFFFF"/>
              </a:gs>
            </a:gsLst>
            <a:lin ang="18900000" scaled="1"/>
            <a:tileRect/>
          </a:gradFill>
          <a:prstDash val="solid"/>
          <a:miter lim="800000"/>
        </a:ln>
        <a:effectLst>
          <a:outerShdw blurRad="698500" dist="190500" dir="8100000" algn="tr" rotWithShape="0">
            <a:srgbClr val="4999E9">
              <a:alpha val="20000"/>
            </a:srgbClr>
          </a:outerShdw>
        </a:effectLst>
      </a:spPr>
      <a:bodyPr rtlCol="0" anchor="ctr"/>
      <a:lstStyle>
        <a:defPPr algn="ctr">
          <a:defRPr sz="2400" kern="0" smtClean="0">
            <a:gradFill>
              <a:gsLst>
                <a:gs pos="0">
                  <a:srgbClr val="4999E9"/>
                </a:gs>
                <a:gs pos="100000">
                  <a:srgbClr val="00B0F0"/>
                </a:gs>
              </a:gsLst>
              <a:lin ang="18900000" scaled="1"/>
            </a:gradFill>
            <a:latin typeface="思源黑体 Bold" panose="020B0800000000000000" pitchFamily="34" charset="-122"/>
            <a:ea typeface="思源黑体 Bold" panose="020B0800000000000000" pitchFamily="34"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2112</Words>
  <Application>Microsoft Office PowerPoint</Application>
  <PresentationFormat>宽屏</PresentationFormat>
  <Paragraphs>160</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思源黑体 Bold</vt:lpstr>
      <vt:lpstr>字魂105号-简雅黑</vt:lpstr>
      <vt:lpstr>Century Gothic</vt:lpstr>
      <vt:lpstr>思源黑体 CN Bold</vt:lpstr>
      <vt:lpstr>等线</vt:lpstr>
      <vt:lpstr>等线 Light</vt:lpstr>
      <vt:lpstr>Arial</vt:lpstr>
      <vt:lpstr>PingFang SC</vt:lpstr>
      <vt:lpstr>思源黑体 CN Normal</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Bing-</dc:creator>
  <cp:lastModifiedBy>1205599524@qq.com</cp:lastModifiedBy>
  <cp:revision>45</cp:revision>
  <dcterms:created xsi:type="dcterms:W3CDTF">2020-03-02T02:09:22Z</dcterms:created>
  <dcterms:modified xsi:type="dcterms:W3CDTF">2021-06-20T15:56:30Z</dcterms:modified>
</cp:coreProperties>
</file>